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Lst>
  <p:notesMasterIdLst>
    <p:notesMasterId r:id="rId23"/>
  </p:notesMasterIdLst>
  <p:sldIdLst>
    <p:sldId id="905" r:id="rId5"/>
    <p:sldId id="12409" r:id="rId6"/>
    <p:sldId id="263" r:id="rId7"/>
    <p:sldId id="2141412729" r:id="rId8"/>
    <p:sldId id="2141412735" r:id="rId9"/>
    <p:sldId id="12414" r:id="rId10"/>
    <p:sldId id="2141412740" r:id="rId11"/>
    <p:sldId id="2141412742" r:id="rId12"/>
    <p:sldId id="2141412741" r:id="rId13"/>
    <p:sldId id="2141412739" r:id="rId14"/>
    <p:sldId id="2141412736" r:id="rId15"/>
    <p:sldId id="262" r:id="rId16"/>
    <p:sldId id="2141412738" r:id="rId17"/>
    <p:sldId id="2141412743" r:id="rId18"/>
    <p:sldId id="12419" r:id="rId19"/>
    <p:sldId id="2141412745" r:id="rId20"/>
    <p:sldId id="2141412746" r:id="rId21"/>
    <p:sldId id="278" r:id="rId22"/>
  </p:sldIdLst>
  <p:sldSz cx="9144000" cy="5143500" type="screen16x9"/>
  <p:notesSz cx="6858000" cy="9144000"/>
  <p:embeddedFontLst>
    <p:embeddedFont>
      <p:font typeface="Arial Black" panose="020B0A04020102020204" pitchFamily="34" charset="0"/>
      <p:bold r:id="rId24"/>
    </p:embeddedFont>
    <p:embeddedFont>
      <p:font typeface="News Cycle" panose="020B0604020202020204" charset="2"/>
      <p:regular r:id="rId25"/>
      <p:bold r:id="rId26"/>
    </p:embeddedFont>
    <p:embeddedFont>
      <p:font typeface="Oswald" panose="00000500000000000000" pitchFamily="2" charset="0"/>
      <p:regular r:id="rId27"/>
      <p:bold r:id="rId28"/>
    </p:embeddedFont>
    <p:embeddedFont>
      <p:font typeface="Roboto" panose="02000000000000000000" pitchFamily="2" charset="0"/>
      <p:regular r:id="rId29"/>
      <p:bold r:id="rId30"/>
      <p:italic r:id="rId31"/>
      <p:boldItalic r:id="rId32"/>
    </p:embeddedFont>
    <p:embeddedFont>
      <p:font typeface="Roboto Slab" pitchFamily="2" charset="0"/>
      <p:regular r:id="rId33"/>
      <p:bold r:id="rId34"/>
    </p:embeddedFont>
    <p:embeddedFont>
      <p:font typeface="Segoe UI" panose="020B0502040204020203"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8" userDrawn="1">
          <p15:clr>
            <a:srgbClr val="A4A3A4"/>
          </p15:clr>
        </p15:guide>
        <p15:guide id="2" pos="88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ba Salem" initials="HS" lastIdx="1" clrIdx="0">
    <p:extLst>
      <p:ext uri="{19B8F6BF-5375-455C-9EA6-DF929625EA0E}">
        <p15:presenceInfo xmlns:p15="http://schemas.microsoft.com/office/powerpoint/2012/main" userId="S::Heba.Salem@alfuttaim.com::df0d3315-5335-4730-aef4-34234f5a8f44" providerId="AD"/>
      </p:ext>
    </p:extLst>
  </p:cmAuthor>
  <p:cmAuthor id="2" name="Gabriella Planojevic" initials="GP" lastIdx="10" clrIdx="1">
    <p:extLst>
      <p:ext uri="{19B8F6BF-5375-455C-9EA6-DF929625EA0E}">
        <p15:presenceInfo xmlns:p15="http://schemas.microsoft.com/office/powerpoint/2012/main" userId="S::Gabriella.Planojevic@alfuttaim.com::7798e6ba-5c0e-44fb-a4cd-0f2edfa3949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99BACF"/>
    <a:srgbClr val="88A9BE"/>
    <a:srgbClr val="646464"/>
    <a:srgbClr val="FAFAF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BCD0D9-561D-42B4-BC32-0E77C4AE373D}" v="1" dt="2025-11-19T06:33:40.854"/>
  </p1510:revLst>
</p1510:revInfo>
</file>

<file path=ppt/tableStyles.xml><?xml version="1.0" encoding="utf-8"?>
<a:tblStyleLst xmlns:a="http://schemas.openxmlformats.org/drawingml/2006/main" def="{6B5681E7-3F6B-493A-A081-50176DB923CF}">
  <a:tblStyle styleId="{6B5681E7-3F6B-493A-A081-50176DB923C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51EFF09-86D4-41D1-8CD3-602A2CEEB6E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1000" y="276"/>
      </p:cViewPr>
      <p:guideLst>
        <p:guide orient="horz" pos="348"/>
        <p:guide pos="88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9" Type="http://schemas.openxmlformats.org/officeDocument/2006/relationships/commentAuthors" Target="commentAuthors.xml"/><Relationship Id="rId21" Type="http://schemas.openxmlformats.org/officeDocument/2006/relationships/slide" Target="slides/slide17.xml"/><Relationship Id="rId34" Type="http://schemas.openxmlformats.org/officeDocument/2006/relationships/font" Target="fonts/font11.fntdata"/><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0" Type="http://schemas.openxmlformats.org/officeDocument/2006/relationships/slide" Target="slides/slide16.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tma Alsagaf" userId="ef587b5e-378a-4bb3-aa9f-3c15b98138a4" providerId="ADAL" clId="{890D6534-12FC-41A5-8DFB-3D222BE380F6}"/>
    <pc:docChg chg="custSel mod modSld modMainMaster">
      <pc:chgData name="Fatma Alsagaf" userId="ef587b5e-378a-4bb3-aa9f-3c15b98138a4" providerId="ADAL" clId="{890D6534-12FC-41A5-8DFB-3D222BE380F6}" dt="2025-11-19T06:33:49.612" v="16" actId="20577"/>
      <pc:docMkLst>
        <pc:docMk/>
      </pc:docMkLst>
      <pc:sldChg chg="addSp delSp modSp mod delAnim">
        <pc:chgData name="Fatma Alsagaf" userId="ef587b5e-378a-4bb3-aa9f-3c15b98138a4" providerId="ADAL" clId="{890D6534-12FC-41A5-8DFB-3D222BE380F6}" dt="2025-11-19T06:33:49.612" v="16" actId="20577"/>
        <pc:sldMkLst>
          <pc:docMk/>
          <pc:sldMk cId="1186477680" sldId="2141412738"/>
        </pc:sldMkLst>
        <pc:spChg chg="add mod">
          <ac:chgData name="Fatma Alsagaf" userId="ef587b5e-378a-4bb3-aa9f-3c15b98138a4" providerId="ADAL" clId="{890D6534-12FC-41A5-8DFB-3D222BE380F6}" dt="2025-11-19T06:33:49.612" v="16" actId="20577"/>
          <ac:spMkLst>
            <pc:docMk/>
            <pc:sldMk cId="1186477680" sldId="2141412738"/>
            <ac:spMk id="4" creationId="{2EB6A7D2-4189-4B07-6D65-D0C0670F32DD}"/>
          </ac:spMkLst>
        </pc:spChg>
        <pc:picChg chg="del">
          <ac:chgData name="Fatma Alsagaf" userId="ef587b5e-378a-4bb3-aa9f-3c15b98138a4" providerId="ADAL" clId="{890D6534-12FC-41A5-8DFB-3D222BE380F6}" dt="2025-11-19T06:33:20.311" v="5" actId="478"/>
          <ac:picMkLst>
            <pc:docMk/>
            <pc:sldMk cId="1186477680" sldId="2141412738"/>
            <ac:picMk id="3" creationId="{6BF945E7-20EB-E24D-7259-DCAAB060848C}"/>
          </ac:picMkLst>
        </pc:picChg>
      </pc:sldChg>
      <pc:sldChg chg="delSp mod delAnim">
        <pc:chgData name="Fatma Alsagaf" userId="ef587b5e-378a-4bb3-aa9f-3c15b98138a4" providerId="ADAL" clId="{890D6534-12FC-41A5-8DFB-3D222BE380F6}" dt="2025-11-19T06:33:16.998" v="4" actId="478"/>
        <pc:sldMkLst>
          <pc:docMk/>
          <pc:sldMk cId="3093742634" sldId="2141412743"/>
        </pc:sldMkLst>
        <pc:picChg chg="del">
          <ac:chgData name="Fatma Alsagaf" userId="ef587b5e-378a-4bb3-aa9f-3c15b98138a4" providerId="ADAL" clId="{890D6534-12FC-41A5-8DFB-3D222BE380F6}" dt="2025-11-19T06:33:16.998" v="4" actId="478"/>
          <ac:picMkLst>
            <pc:docMk/>
            <pc:sldMk cId="3093742634" sldId="2141412743"/>
            <ac:picMk id="3" creationId="{C3A6F05C-6042-5F10-9DC2-562A4D885247}"/>
          </ac:picMkLst>
        </pc:picChg>
      </pc:sldChg>
      <pc:sldChg chg="delSp mod delAnim">
        <pc:chgData name="Fatma Alsagaf" userId="ef587b5e-378a-4bb3-aa9f-3c15b98138a4" providerId="ADAL" clId="{890D6534-12FC-41A5-8DFB-3D222BE380F6}" dt="2025-11-19T06:33:08.908" v="0" actId="478"/>
        <pc:sldMkLst>
          <pc:docMk/>
          <pc:sldMk cId="2955172611" sldId="2141412745"/>
        </pc:sldMkLst>
        <pc:picChg chg="del">
          <ac:chgData name="Fatma Alsagaf" userId="ef587b5e-378a-4bb3-aa9f-3c15b98138a4" providerId="ADAL" clId="{890D6534-12FC-41A5-8DFB-3D222BE380F6}" dt="2025-11-19T06:33:08.908" v="0" actId="478"/>
          <ac:picMkLst>
            <pc:docMk/>
            <pc:sldMk cId="2955172611" sldId="2141412745"/>
            <ac:picMk id="3" creationId="{6D3473E8-DFDA-6E79-789E-7B699346FB80}"/>
          </ac:picMkLst>
        </pc:picChg>
      </pc:sldChg>
      <pc:sldChg chg="delSp mod delAnim">
        <pc:chgData name="Fatma Alsagaf" userId="ef587b5e-378a-4bb3-aa9f-3c15b98138a4" providerId="ADAL" clId="{890D6534-12FC-41A5-8DFB-3D222BE380F6}" dt="2025-11-19T06:33:12.126" v="3" actId="478"/>
        <pc:sldMkLst>
          <pc:docMk/>
          <pc:sldMk cId="722940728" sldId="2141412746"/>
        </pc:sldMkLst>
        <pc:picChg chg="del">
          <ac:chgData name="Fatma Alsagaf" userId="ef587b5e-378a-4bb3-aa9f-3c15b98138a4" providerId="ADAL" clId="{890D6534-12FC-41A5-8DFB-3D222BE380F6}" dt="2025-11-19T06:33:12.126" v="3" actId="478"/>
          <ac:picMkLst>
            <pc:docMk/>
            <pc:sldMk cId="722940728" sldId="2141412746"/>
            <ac:picMk id="3" creationId="{FC0852CC-0031-21D8-44EC-6C68ADA391CF}"/>
          </ac:picMkLst>
        </pc:picChg>
      </pc:sldChg>
      <pc:sldMasterChg chg="modSp mod">
        <pc:chgData name="Fatma Alsagaf" userId="ef587b5e-378a-4bb3-aa9f-3c15b98138a4" providerId="ADAL" clId="{890D6534-12FC-41A5-8DFB-3D222BE380F6}" dt="2025-11-19T06:33:10.972" v="1" actId="33475"/>
        <pc:sldMasterMkLst>
          <pc:docMk/>
          <pc:sldMasterMk cId="0" sldId="2147483658"/>
        </pc:sldMasterMkLst>
        <pc:spChg chg="add mod">
          <ac:chgData name="Fatma Alsagaf" userId="ef587b5e-378a-4bb3-aa9f-3c15b98138a4" providerId="ADAL" clId="{890D6534-12FC-41A5-8DFB-3D222BE380F6}" dt="2025-11-19T06:33:10.972" v="1" actId="33475"/>
          <ac:spMkLst>
            <pc:docMk/>
            <pc:sldMasterMk cId="0" sldId="2147483658"/>
            <ac:spMk id="3" creationId="{84F3A319-899A-9719-A523-8A0542017F60}"/>
          </ac:spMkLst>
        </pc:sp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326757-BAF4-4FB9-8445-62061CD3FE9C}" type="doc">
      <dgm:prSet loTypeId="urn:microsoft.com/office/officeart/2005/8/layout/chevron1" loCatId="process" qsTypeId="urn:microsoft.com/office/officeart/2005/8/quickstyle/simple1" qsCatId="simple" csTypeId="urn:microsoft.com/office/officeart/2005/8/colors/accent1_2" csCatId="accent1" phldr="1"/>
      <dgm:spPr/>
    </dgm:pt>
    <dgm:pt modelId="{71FA3A80-FA93-481C-A4BE-B56B3D86CFDE}">
      <dgm:prSet phldrT="[Text]" custT="1"/>
      <dgm:spPr>
        <a:solidFill>
          <a:srgbClr val="0070C0"/>
        </a:solidFill>
      </dgm:spPr>
      <dgm:t>
        <a:bodyPr/>
        <a:lstStyle/>
        <a:p>
          <a:r>
            <a:rPr lang="en-US" sz="1000" b="1">
              <a:latin typeface="News Cycle" panose="020B0604020202020204" charset="2"/>
            </a:rPr>
            <a:t>Demonstrate how peers can challenge goals</a:t>
          </a:r>
        </a:p>
      </dgm:t>
    </dgm:pt>
    <dgm:pt modelId="{CD52B8FD-C192-46DD-BF40-B92E73E78839}" type="parTrans" cxnId="{0D1B09FD-DD04-44E5-A314-865463C47FF9}">
      <dgm:prSet/>
      <dgm:spPr/>
      <dgm:t>
        <a:bodyPr/>
        <a:lstStyle/>
        <a:p>
          <a:endParaRPr lang="en-US"/>
        </a:p>
      </dgm:t>
    </dgm:pt>
    <dgm:pt modelId="{A57E6678-BF7E-4E71-9DFF-9468925C122D}" type="sibTrans" cxnId="{0D1B09FD-DD04-44E5-A314-865463C47FF9}">
      <dgm:prSet/>
      <dgm:spPr/>
      <dgm:t>
        <a:bodyPr/>
        <a:lstStyle/>
        <a:p>
          <a:endParaRPr lang="en-US"/>
        </a:p>
      </dgm:t>
    </dgm:pt>
    <dgm:pt modelId="{8C64E6EF-4ECC-4DA4-86D0-4FBB5AEE29AA}">
      <dgm:prSet phldrT="[Text]" custT="1"/>
      <dgm:spPr>
        <a:solidFill>
          <a:srgbClr val="FF6600"/>
        </a:solidFill>
      </dgm:spPr>
      <dgm:t>
        <a:bodyPr/>
        <a:lstStyle/>
        <a:p>
          <a:r>
            <a:rPr lang="en-US" sz="1000" b="1">
              <a:latin typeface="News Cycle" panose="020B0604020202020204" charset="2"/>
            </a:rPr>
            <a:t>Employee goal refinement</a:t>
          </a:r>
        </a:p>
      </dgm:t>
    </dgm:pt>
    <dgm:pt modelId="{40988EEE-C609-4913-BAAF-EC2ED291C2A9}" type="parTrans" cxnId="{81855E03-B694-4651-8387-61919CA371B1}">
      <dgm:prSet/>
      <dgm:spPr/>
      <dgm:t>
        <a:bodyPr/>
        <a:lstStyle/>
        <a:p>
          <a:endParaRPr lang="en-US"/>
        </a:p>
      </dgm:t>
    </dgm:pt>
    <dgm:pt modelId="{30599BFB-94BC-49C3-90A3-884A95530168}" type="sibTrans" cxnId="{81855E03-B694-4651-8387-61919CA371B1}">
      <dgm:prSet/>
      <dgm:spPr/>
      <dgm:t>
        <a:bodyPr/>
        <a:lstStyle/>
        <a:p>
          <a:endParaRPr lang="en-US"/>
        </a:p>
      </dgm:t>
    </dgm:pt>
    <dgm:pt modelId="{DA6C4C97-CD64-45C9-A7E8-899D7102C5AA}">
      <dgm:prSet phldrT="[Text]" custT="1"/>
      <dgm:spPr>
        <a:solidFill>
          <a:srgbClr val="FF6600"/>
        </a:solidFill>
      </dgm:spPr>
      <dgm:t>
        <a:bodyPr/>
        <a:lstStyle/>
        <a:p>
          <a:r>
            <a:rPr lang="en-US" sz="1000" b="1">
              <a:latin typeface="News Cycle" panose="020B0604020202020204" charset="2"/>
            </a:rPr>
            <a:t>Collective teasing of goals</a:t>
          </a:r>
        </a:p>
      </dgm:t>
    </dgm:pt>
    <dgm:pt modelId="{27EA1F48-B86E-41C8-BA5B-73135F8DBE5C}" type="parTrans" cxnId="{C84859D1-409A-48BE-92B2-E0F92D71032E}">
      <dgm:prSet/>
      <dgm:spPr/>
      <dgm:t>
        <a:bodyPr/>
        <a:lstStyle/>
        <a:p>
          <a:endParaRPr lang="en-US"/>
        </a:p>
      </dgm:t>
    </dgm:pt>
    <dgm:pt modelId="{ACEC2F7E-66B9-4243-8870-D4E411EDCA48}" type="sibTrans" cxnId="{C84859D1-409A-48BE-92B2-E0F92D71032E}">
      <dgm:prSet/>
      <dgm:spPr/>
      <dgm:t>
        <a:bodyPr/>
        <a:lstStyle/>
        <a:p>
          <a:endParaRPr lang="en-US"/>
        </a:p>
      </dgm:t>
    </dgm:pt>
    <dgm:pt modelId="{6B64F0F9-584F-4CC5-B0B2-250F4E3E05CF}">
      <dgm:prSet phldrT="[Text]" custT="1"/>
      <dgm:spPr>
        <a:solidFill>
          <a:srgbClr val="0070C0"/>
        </a:solidFill>
      </dgm:spPr>
      <dgm:t>
        <a:bodyPr/>
        <a:lstStyle/>
        <a:p>
          <a:r>
            <a:rPr lang="en-US" sz="1000" b="1">
              <a:latin typeface="News Cycle" panose="020B0604020202020204" charset="2"/>
            </a:rPr>
            <a:t>Collaboration mapping </a:t>
          </a:r>
        </a:p>
      </dgm:t>
    </dgm:pt>
    <dgm:pt modelId="{38057AB9-1E36-4AF8-A43B-539B5388011C}" type="parTrans" cxnId="{D9196CFE-8E61-455D-9A9D-0C08091E80A5}">
      <dgm:prSet/>
      <dgm:spPr/>
      <dgm:t>
        <a:bodyPr/>
        <a:lstStyle/>
        <a:p>
          <a:endParaRPr lang="en-US"/>
        </a:p>
      </dgm:t>
    </dgm:pt>
    <dgm:pt modelId="{1536F57F-E1CC-4214-B808-F9088CB51561}" type="sibTrans" cxnId="{D9196CFE-8E61-455D-9A9D-0C08091E80A5}">
      <dgm:prSet/>
      <dgm:spPr/>
      <dgm:t>
        <a:bodyPr/>
        <a:lstStyle/>
        <a:p>
          <a:endParaRPr lang="en-US"/>
        </a:p>
      </dgm:t>
    </dgm:pt>
    <dgm:pt modelId="{C21E7150-9927-463B-9E87-1A88BC2AD591}" type="pres">
      <dgm:prSet presAssocID="{8C326757-BAF4-4FB9-8445-62061CD3FE9C}" presName="Name0" presStyleCnt="0">
        <dgm:presLayoutVars>
          <dgm:dir/>
          <dgm:animLvl val="lvl"/>
          <dgm:resizeHandles val="exact"/>
        </dgm:presLayoutVars>
      </dgm:prSet>
      <dgm:spPr/>
    </dgm:pt>
    <dgm:pt modelId="{9937CB1B-0C0C-461B-8C31-8EB9155B41CB}" type="pres">
      <dgm:prSet presAssocID="{71FA3A80-FA93-481C-A4BE-B56B3D86CFDE}" presName="parTxOnly" presStyleLbl="node1" presStyleIdx="0" presStyleCnt="4" custScaleY="74621">
        <dgm:presLayoutVars>
          <dgm:chMax val="0"/>
          <dgm:chPref val="0"/>
          <dgm:bulletEnabled val="1"/>
        </dgm:presLayoutVars>
      </dgm:prSet>
      <dgm:spPr/>
    </dgm:pt>
    <dgm:pt modelId="{9A8E63D2-0F27-4895-8645-245F7504FF44}" type="pres">
      <dgm:prSet presAssocID="{A57E6678-BF7E-4E71-9DFF-9468925C122D}" presName="parTxOnlySpace" presStyleCnt="0"/>
      <dgm:spPr/>
    </dgm:pt>
    <dgm:pt modelId="{D960D1F5-9770-4C7A-8BE0-4F9877EA754C}" type="pres">
      <dgm:prSet presAssocID="{8C64E6EF-4ECC-4DA4-86D0-4FBB5AEE29AA}" presName="parTxOnly" presStyleLbl="node1" presStyleIdx="1" presStyleCnt="4" custScaleY="74621">
        <dgm:presLayoutVars>
          <dgm:chMax val="0"/>
          <dgm:chPref val="0"/>
          <dgm:bulletEnabled val="1"/>
        </dgm:presLayoutVars>
      </dgm:prSet>
      <dgm:spPr/>
    </dgm:pt>
    <dgm:pt modelId="{B3857825-478B-4D57-B01C-93C7C2726A71}" type="pres">
      <dgm:prSet presAssocID="{30599BFB-94BC-49C3-90A3-884A95530168}" presName="parTxOnlySpace" presStyleCnt="0"/>
      <dgm:spPr/>
    </dgm:pt>
    <dgm:pt modelId="{816CEC26-DF7F-4A15-A739-4D4CB1393DCA}" type="pres">
      <dgm:prSet presAssocID="{6B64F0F9-584F-4CC5-B0B2-250F4E3E05CF}" presName="parTxOnly" presStyleLbl="node1" presStyleIdx="2" presStyleCnt="4" custScaleY="74621">
        <dgm:presLayoutVars>
          <dgm:chMax val="0"/>
          <dgm:chPref val="0"/>
          <dgm:bulletEnabled val="1"/>
        </dgm:presLayoutVars>
      </dgm:prSet>
      <dgm:spPr/>
    </dgm:pt>
    <dgm:pt modelId="{7BD646E8-0B1D-4977-B985-1E09C609ED58}" type="pres">
      <dgm:prSet presAssocID="{1536F57F-E1CC-4214-B808-F9088CB51561}" presName="parTxOnlySpace" presStyleCnt="0"/>
      <dgm:spPr/>
    </dgm:pt>
    <dgm:pt modelId="{A003BA36-FF8F-4886-9990-803FC8AB9BAB}" type="pres">
      <dgm:prSet presAssocID="{DA6C4C97-CD64-45C9-A7E8-899D7102C5AA}" presName="parTxOnly" presStyleLbl="node1" presStyleIdx="3" presStyleCnt="4" custScaleY="74621">
        <dgm:presLayoutVars>
          <dgm:chMax val="0"/>
          <dgm:chPref val="0"/>
          <dgm:bulletEnabled val="1"/>
        </dgm:presLayoutVars>
      </dgm:prSet>
      <dgm:spPr/>
    </dgm:pt>
  </dgm:ptLst>
  <dgm:cxnLst>
    <dgm:cxn modelId="{81855E03-B694-4651-8387-61919CA371B1}" srcId="{8C326757-BAF4-4FB9-8445-62061CD3FE9C}" destId="{8C64E6EF-4ECC-4DA4-86D0-4FBB5AEE29AA}" srcOrd="1" destOrd="0" parTransId="{40988EEE-C609-4913-BAAF-EC2ED291C2A9}" sibTransId="{30599BFB-94BC-49C3-90A3-884A95530168}"/>
    <dgm:cxn modelId="{9AA66938-DCF0-46D3-9003-E0649E3C72C1}" type="presOf" srcId="{8C326757-BAF4-4FB9-8445-62061CD3FE9C}" destId="{C21E7150-9927-463B-9E87-1A88BC2AD591}" srcOrd="0" destOrd="0" presId="urn:microsoft.com/office/officeart/2005/8/layout/chevron1"/>
    <dgm:cxn modelId="{09AC9483-9024-4E49-A793-AA9558948483}" type="presOf" srcId="{71FA3A80-FA93-481C-A4BE-B56B3D86CFDE}" destId="{9937CB1B-0C0C-461B-8C31-8EB9155B41CB}" srcOrd="0" destOrd="0" presId="urn:microsoft.com/office/officeart/2005/8/layout/chevron1"/>
    <dgm:cxn modelId="{2A4B71B9-2DDF-470D-B6BE-E6D5CFABDA95}" type="presOf" srcId="{6B64F0F9-584F-4CC5-B0B2-250F4E3E05CF}" destId="{816CEC26-DF7F-4A15-A739-4D4CB1393DCA}" srcOrd="0" destOrd="0" presId="urn:microsoft.com/office/officeart/2005/8/layout/chevron1"/>
    <dgm:cxn modelId="{8C7156C2-299C-442D-8A77-3D9C2595FFAD}" type="presOf" srcId="{8C64E6EF-4ECC-4DA4-86D0-4FBB5AEE29AA}" destId="{D960D1F5-9770-4C7A-8BE0-4F9877EA754C}" srcOrd="0" destOrd="0" presId="urn:microsoft.com/office/officeart/2005/8/layout/chevron1"/>
    <dgm:cxn modelId="{C84859D1-409A-48BE-92B2-E0F92D71032E}" srcId="{8C326757-BAF4-4FB9-8445-62061CD3FE9C}" destId="{DA6C4C97-CD64-45C9-A7E8-899D7102C5AA}" srcOrd="3" destOrd="0" parTransId="{27EA1F48-B86E-41C8-BA5B-73135F8DBE5C}" sibTransId="{ACEC2F7E-66B9-4243-8870-D4E411EDCA48}"/>
    <dgm:cxn modelId="{34E216E4-DD16-4168-8E00-D25854BF3053}" type="presOf" srcId="{DA6C4C97-CD64-45C9-A7E8-899D7102C5AA}" destId="{A003BA36-FF8F-4886-9990-803FC8AB9BAB}" srcOrd="0" destOrd="0" presId="urn:microsoft.com/office/officeart/2005/8/layout/chevron1"/>
    <dgm:cxn modelId="{0D1B09FD-DD04-44E5-A314-865463C47FF9}" srcId="{8C326757-BAF4-4FB9-8445-62061CD3FE9C}" destId="{71FA3A80-FA93-481C-A4BE-B56B3D86CFDE}" srcOrd="0" destOrd="0" parTransId="{CD52B8FD-C192-46DD-BF40-B92E73E78839}" sibTransId="{A57E6678-BF7E-4E71-9DFF-9468925C122D}"/>
    <dgm:cxn modelId="{D9196CFE-8E61-455D-9A9D-0C08091E80A5}" srcId="{8C326757-BAF4-4FB9-8445-62061CD3FE9C}" destId="{6B64F0F9-584F-4CC5-B0B2-250F4E3E05CF}" srcOrd="2" destOrd="0" parTransId="{38057AB9-1E36-4AF8-A43B-539B5388011C}" sibTransId="{1536F57F-E1CC-4214-B808-F9088CB51561}"/>
    <dgm:cxn modelId="{A7494A0D-2F39-40C1-AFFF-750A8D87BCB6}" type="presParOf" srcId="{C21E7150-9927-463B-9E87-1A88BC2AD591}" destId="{9937CB1B-0C0C-461B-8C31-8EB9155B41CB}" srcOrd="0" destOrd="0" presId="urn:microsoft.com/office/officeart/2005/8/layout/chevron1"/>
    <dgm:cxn modelId="{8B7F3278-382A-4DEA-8508-E4DA9D681F86}" type="presParOf" srcId="{C21E7150-9927-463B-9E87-1A88BC2AD591}" destId="{9A8E63D2-0F27-4895-8645-245F7504FF44}" srcOrd="1" destOrd="0" presId="urn:microsoft.com/office/officeart/2005/8/layout/chevron1"/>
    <dgm:cxn modelId="{5F39F43E-20FF-4CEA-83B4-C1C4E32AC9FB}" type="presParOf" srcId="{C21E7150-9927-463B-9E87-1A88BC2AD591}" destId="{D960D1F5-9770-4C7A-8BE0-4F9877EA754C}" srcOrd="2" destOrd="0" presId="urn:microsoft.com/office/officeart/2005/8/layout/chevron1"/>
    <dgm:cxn modelId="{5F3D601A-E352-405C-88C2-BE9259334218}" type="presParOf" srcId="{C21E7150-9927-463B-9E87-1A88BC2AD591}" destId="{B3857825-478B-4D57-B01C-93C7C2726A71}" srcOrd="3" destOrd="0" presId="urn:microsoft.com/office/officeart/2005/8/layout/chevron1"/>
    <dgm:cxn modelId="{B98C174F-69B0-4988-81E5-FFB947A642AC}" type="presParOf" srcId="{C21E7150-9927-463B-9E87-1A88BC2AD591}" destId="{816CEC26-DF7F-4A15-A739-4D4CB1393DCA}" srcOrd="4" destOrd="0" presId="urn:microsoft.com/office/officeart/2005/8/layout/chevron1"/>
    <dgm:cxn modelId="{62CFF80A-0889-4B96-85B4-B7DE98D9265F}" type="presParOf" srcId="{C21E7150-9927-463B-9E87-1A88BC2AD591}" destId="{7BD646E8-0B1D-4977-B985-1E09C609ED58}" srcOrd="5" destOrd="0" presId="urn:microsoft.com/office/officeart/2005/8/layout/chevron1"/>
    <dgm:cxn modelId="{73684DD3-EB4C-47DE-B86E-BA11DBF0E94F}" type="presParOf" srcId="{C21E7150-9927-463B-9E87-1A88BC2AD591}" destId="{A003BA36-FF8F-4886-9990-803FC8AB9BA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37CB1B-0C0C-461B-8C31-8EB9155B41CB}">
      <dsp:nvSpPr>
        <dsp:cNvPr id="0" name=""/>
        <dsp:cNvSpPr/>
      </dsp:nvSpPr>
      <dsp:spPr>
        <a:xfrm>
          <a:off x="3860" y="1237016"/>
          <a:ext cx="2247055" cy="670710"/>
        </a:xfrm>
        <a:prstGeom prst="chevron">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a:latin typeface="News Cycle" panose="020B0604020202020204" charset="2"/>
            </a:rPr>
            <a:t>Demonstrate how peers can challenge goals</a:t>
          </a:r>
        </a:p>
      </dsp:txBody>
      <dsp:txXfrm>
        <a:off x="339215" y="1237016"/>
        <a:ext cx="1576345" cy="670710"/>
      </dsp:txXfrm>
    </dsp:sp>
    <dsp:sp modelId="{D960D1F5-9770-4C7A-8BE0-4F9877EA754C}">
      <dsp:nvSpPr>
        <dsp:cNvPr id="0" name=""/>
        <dsp:cNvSpPr/>
      </dsp:nvSpPr>
      <dsp:spPr>
        <a:xfrm>
          <a:off x="2026209" y="1237016"/>
          <a:ext cx="2247055" cy="670710"/>
        </a:xfrm>
        <a:prstGeom prst="chevron">
          <a:avLst/>
        </a:prstGeom>
        <a:solidFill>
          <a:srgbClr val="FF66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a:latin typeface="News Cycle" panose="020B0604020202020204" charset="2"/>
            </a:rPr>
            <a:t>Employee goal refinement</a:t>
          </a:r>
        </a:p>
      </dsp:txBody>
      <dsp:txXfrm>
        <a:off x="2361564" y="1237016"/>
        <a:ext cx="1576345" cy="670710"/>
      </dsp:txXfrm>
    </dsp:sp>
    <dsp:sp modelId="{816CEC26-DF7F-4A15-A739-4D4CB1393DCA}">
      <dsp:nvSpPr>
        <dsp:cNvPr id="0" name=""/>
        <dsp:cNvSpPr/>
      </dsp:nvSpPr>
      <dsp:spPr>
        <a:xfrm>
          <a:off x="4048559" y="1237016"/>
          <a:ext cx="2247055" cy="670710"/>
        </a:xfrm>
        <a:prstGeom prst="chevron">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a:latin typeface="News Cycle" panose="020B0604020202020204" charset="2"/>
            </a:rPr>
            <a:t>Collaboration mapping </a:t>
          </a:r>
        </a:p>
      </dsp:txBody>
      <dsp:txXfrm>
        <a:off x="4383914" y="1237016"/>
        <a:ext cx="1576345" cy="670710"/>
      </dsp:txXfrm>
    </dsp:sp>
    <dsp:sp modelId="{A003BA36-FF8F-4886-9990-803FC8AB9BAB}">
      <dsp:nvSpPr>
        <dsp:cNvPr id="0" name=""/>
        <dsp:cNvSpPr/>
      </dsp:nvSpPr>
      <dsp:spPr>
        <a:xfrm>
          <a:off x="6070909" y="1237016"/>
          <a:ext cx="2247055" cy="670710"/>
        </a:xfrm>
        <a:prstGeom prst="chevron">
          <a:avLst/>
        </a:prstGeom>
        <a:solidFill>
          <a:srgbClr val="FF66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a:latin typeface="News Cycle" panose="020B0604020202020204" charset="2"/>
            </a:rPr>
            <a:t>Collective teasing of goals</a:t>
          </a:r>
        </a:p>
      </dsp:txBody>
      <dsp:txXfrm>
        <a:off x="6406264" y="1237016"/>
        <a:ext cx="1576345" cy="67071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6.png>
</file>

<file path=ppt/media/image17.jpeg>
</file>

<file path=ppt/media/image2.png>
</file>

<file path=ppt/media/image3.jpe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aa41051d55_1_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aa41051d55_1_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1875" y="712788"/>
            <a:ext cx="4794250" cy="2697162"/>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179635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7950" y="739775"/>
            <a:ext cx="6581775" cy="3703638"/>
          </a:xfrm>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0C7A1CBE-FD00-44A2-826C-D06A72326ECE}"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2972966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AA499B-F8CD-F8A4-5877-F5A6DFD4EB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E18D61-D37B-088E-C12B-496D9EF7A174}"/>
              </a:ext>
            </a:extLst>
          </p:cNvPr>
          <p:cNvSpPr>
            <a:spLocks noGrp="1" noRot="1" noChangeAspect="1"/>
          </p:cNvSpPr>
          <p:nvPr>
            <p:ph type="sldImg"/>
          </p:nvPr>
        </p:nvSpPr>
        <p:spPr>
          <a:xfrm>
            <a:off x="1031875" y="712788"/>
            <a:ext cx="4794250" cy="2697162"/>
          </a:xfrm>
          <a:noFill/>
          <a:ln w="12700">
            <a:solidFill>
              <a:prstClr val="black"/>
            </a:solidFill>
          </a:ln>
        </p:spPr>
      </p:sp>
      <p:sp>
        <p:nvSpPr>
          <p:cNvPr id="3" name="Notes Placeholder 2">
            <a:extLst>
              <a:ext uri="{FF2B5EF4-FFF2-40B4-BE49-F238E27FC236}">
                <a16:creationId xmlns:a16="http://schemas.microsoft.com/office/drawing/2014/main" id="{6F55A72D-0E67-7473-9925-C7EBD8B27B62}"/>
              </a:ext>
            </a:extLst>
          </p:cNvPr>
          <p:cNvSpPr>
            <a:spLocks noGrp="1" noChangeAspect="1"/>
          </p:cNvSpPr>
          <p:nvPr>
            <p:ph type="body" idx="1"/>
          </p:nvPr>
        </p:nvSpPr>
        <p:spPr>
          <a:xfrm>
            <a:off x="242371" y="3592535"/>
            <a:ext cx="6373258" cy="5234810"/>
          </a:xfrm>
        </p:spPr>
        <p:txBody>
          <a:bodyPr vert="horz" lIns="0" tIns="0" rIns="0" bIns="0" rtlCol="0"/>
          <a:lstStyle/>
          <a:p>
            <a:endParaRPr lang="en-US"/>
          </a:p>
        </p:txBody>
      </p:sp>
    </p:spTree>
    <p:extLst>
      <p:ext uri="{BB962C8B-B14F-4D97-AF65-F5344CB8AC3E}">
        <p14:creationId xmlns:p14="http://schemas.microsoft.com/office/powerpoint/2010/main" val="182269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54F616-473A-B20A-D5D8-D3BD188746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3D739C-A546-C752-DF7B-FF05E3E95B71}"/>
              </a:ext>
            </a:extLst>
          </p:cNvPr>
          <p:cNvSpPr>
            <a:spLocks noGrp="1" noRot="1" noChangeAspect="1"/>
          </p:cNvSpPr>
          <p:nvPr>
            <p:ph type="sldImg"/>
          </p:nvPr>
        </p:nvSpPr>
        <p:spPr>
          <a:xfrm>
            <a:off x="1031875" y="712788"/>
            <a:ext cx="4794250" cy="2697162"/>
          </a:xfrm>
        </p:spPr>
      </p:sp>
      <p:sp>
        <p:nvSpPr>
          <p:cNvPr id="3" name="Notes Placeholder 2">
            <a:extLst>
              <a:ext uri="{FF2B5EF4-FFF2-40B4-BE49-F238E27FC236}">
                <a16:creationId xmlns:a16="http://schemas.microsoft.com/office/drawing/2014/main" id="{B04D6DF1-C1A3-8F5A-F3B3-D7B35E1CF6EB}"/>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0377767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B3E7BB-6F9E-2F70-BD27-C854482350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C6D700-93B8-4C47-F434-099E0FC815B2}"/>
              </a:ext>
            </a:extLst>
          </p:cNvPr>
          <p:cNvSpPr>
            <a:spLocks noGrp="1" noRot="1" noChangeAspect="1"/>
          </p:cNvSpPr>
          <p:nvPr>
            <p:ph type="sldImg"/>
          </p:nvPr>
        </p:nvSpPr>
        <p:spPr>
          <a:xfrm>
            <a:off x="1031875" y="712788"/>
            <a:ext cx="4794250" cy="2697162"/>
          </a:xfrm>
        </p:spPr>
      </p:sp>
      <p:sp>
        <p:nvSpPr>
          <p:cNvPr id="3" name="Notes Placeholder 2">
            <a:extLst>
              <a:ext uri="{FF2B5EF4-FFF2-40B4-BE49-F238E27FC236}">
                <a16:creationId xmlns:a16="http://schemas.microsoft.com/office/drawing/2014/main" id="{08E54946-2203-8A38-B40B-832DC75F237F}"/>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946109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a:extLst>
            <a:ext uri="{FF2B5EF4-FFF2-40B4-BE49-F238E27FC236}">
              <a16:creationId xmlns:a16="http://schemas.microsoft.com/office/drawing/2014/main" id="{75851BB6-7BF5-B1EE-6C58-1FBADA9C0EC6}"/>
            </a:ext>
          </a:extLst>
        </p:cNvPr>
        <p:cNvGrpSpPr/>
        <p:nvPr/>
      </p:nvGrpSpPr>
      <p:grpSpPr>
        <a:xfrm>
          <a:off x="0" y="0"/>
          <a:ext cx="0" cy="0"/>
          <a:chOff x="0" y="0"/>
          <a:chExt cx="0" cy="0"/>
        </a:xfrm>
      </p:grpSpPr>
      <p:sp>
        <p:nvSpPr>
          <p:cNvPr id="167" name="Google Shape;167;g35ed75ccf_015:notes">
            <a:extLst>
              <a:ext uri="{FF2B5EF4-FFF2-40B4-BE49-F238E27FC236}">
                <a16:creationId xmlns:a16="http://schemas.microsoft.com/office/drawing/2014/main" id="{A49459A6-D28A-588F-F6DD-A067410948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a:extLst>
              <a:ext uri="{FF2B5EF4-FFF2-40B4-BE49-F238E27FC236}">
                <a16:creationId xmlns:a16="http://schemas.microsoft.com/office/drawing/2014/main" id="{A6AFA4EF-36FC-2F77-EEF3-8E77894756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3885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 is how the BSC is built if you have a goal falls under this.</a:t>
            </a:r>
            <a:endParaRPr/>
          </a:p>
        </p:txBody>
      </p:sp>
    </p:spTree>
    <p:extLst>
      <p:ext uri="{BB962C8B-B14F-4D97-AF65-F5344CB8AC3E}">
        <p14:creationId xmlns:p14="http://schemas.microsoft.com/office/powerpoint/2010/main" val="21636631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3"/>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50500" y="2435625"/>
            <a:ext cx="3638700" cy="22401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a:endParaRPr/>
          </a:p>
        </p:txBody>
      </p:sp>
      <p:sp>
        <p:nvSpPr>
          <p:cNvPr id="11" name="Google Shape;11;p2"/>
          <p:cNvSpPr/>
          <p:nvPr/>
        </p:nvSpPr>
        <p:spPr>
          <a:xfrm>
            <a:off x="78131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2" name="Google Shape;12;p2"/>
          <p:cNvSpPr/>
          <p:nvPr/>
        </p:nvSpPr>
        <p:spPr>
          <a:xfrm>
            <a:off x="3650209" y="0"/>
            <a:ext cx="563814" cy="1699704"/>
          </a:xfrm>
          <a:custGeom>
            <a:avLst/>
            <a:gdLst/>
            <a:ahLst/>
            <a:cxnLst/>
            <a:rect l="l" t="t" r="r" b="b"/>
            <a:pathLst>
              <a:path w="21600" h="21600" extrusionOk="0">
                <a:moveTo>
                  <a:pt x="0" y="0"/>
                </a:moveTo>
                <a:lnTo>
                  <a:pt x="0" y="21600"/>
                </a:lnTo>
                <a:lnTo>
                  <a:pt x="21600" y="20304"/>
                </a:lnTo>
                <a:lnTo>
                  <a:pt x="21600" y="0"/>
                </a:lnTo>
                <a:lnTo>
                  <a:pt x="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3" name="Google Shape;13;p2"/>
          <p:cNvSpPr/>
          <p:nvPr/>
        </p:nvSpPr>
        <p:spPr>
          <a:xfrm>
            <a:off x="43594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4" name="Google Shape;14;p2"/>
          <p:cNvSpPr/>
          <p:nvPr/>
        </p:nvSpPr>
        <p:spPr>
          <a:xfrm>
            <a:off x="58210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5" name="Google Shape;15;p2"/>
          <p:cNvSpPr/>
          <p:nvPr/>
        </p:nvSpPr>
        <p:spPr>
          <a:xfrm>
            <a:off x="43594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6" name="Google Shape;16;p2"/>
          <p:cNvSpPr/>
          <p:nvPr/>
        </p:nvSpPr>
        <p:spPr>
          <a:xfrm>
            <a:off x="78131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rgbClr val="002035">
              <a:alpha val="1732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7" name="Google Shape;17;p2"/>
          <p:cNvSpPr/>
          <p:nvPr/>
        </p:nvSpPr>
        <p:spPr>
          <a:xfrm>
            <a:off x="58210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8" name="Google Shape;18;p2"/>
          <p:cNvSpPr/>
          <p:nvPr/>
        </p:nvSpPr>
        <p:spPr>
          <a:xfrm>
            <a:off x="78131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accent5"/>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550500" y="759800"/>
            <a:ext cx="36945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5" name="Google Shape;55;p6"/>
          <p:cNvSpPr txBox="1">
            <a:spLocks noGrp="1"/>
          </p:cNvSpPr>
          <p:nvPr>
            <p:ph type="body" idx="1"/>
          </p:nvPr>
        </p:nvSpPr>
        <p:spPr>
          <a:xfrm>
            <a:off x="550500" y="1353948"/>
            <a:ext cx="36945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56" name="Google Shape;56;p6"/>
          <p:cNvSpPr txBox="1">
            <a:spLocks noGrp="1"/>
          </p:cNvSpPr>
          <p:nvPr>
            <p:ph type="sldNum" idx="12"/>
          </p:nvPr>
        </p:nvSpPr>
        <p:spPr>
          <a:xfrm>
            <a:off x="8346250" y="4688650"/>
            <a:ext cx="56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57" name="Google Shape;57;p6"/>
          <p:cNvSpPr/>
          <p:nvPr/>
        </p:nvSpPr>
        <p:spPr>
          <a:xfrm>
            <a:off x="8099306" y="0"/>
            <a:ext cx="892296" cy="322542"/>
          </a:xfrm>
          <a:custGeom>
            <a:avLst/>
            <a:gdLst/>
            <a:ahLst/>
            <a:cxnLst/>
            <a:rect l="l" t="t" r="r" b="b"/>
            <a:pathLst>
              <a:path w="21600" h="21600" extrusionOk="0">
                <a:moveTo>
                  <a:pt x="0" y="0"/>
                </a:moveTo>
                <a:lnTo>
                  <a:pt x="0" y="21600"/>
                </a:lnTo>
                <a:lnTo>
                  <a:pt x="21600" y="10795"/>
                </a:lnTo>
                <a:lnTo>
                  <a:pt x="21600" y="0"/>
                </a:lnTo>
                <a:lnTo>
                  <a:pt x="0" y="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58" name="Google Shape;58;p6"/>
          <p:cNvSpPr/>
          <p:nvPr/>
        </p:nvSpPr>
        <p:spPr>
          <a:xfrm>
            <a:off x="4645615" y="609095"/>
            <a:ext cx="1314792" cy="2119176"/>
          </a:xfrm>
          <a:custGeom>
            <a:avLst/>
            <a:gdLst/>
            <a:ahLst/>
            <a:cxnLst/>
            <a:rect l="l" t="t" r="r" b="b"/>
            <a:pathLst>
              <a:path w="21600" h="21600" extrusionOk="0">
                <a:moveTo>
                  <a:pt x="0" y="21600"/>
                </a:moveTo>
                <a:lnTo>
                  <a:pt x="21600" y="19177"/>
                </a:lnTo>
                <a:lnTo>
                  <a:pt x="21600" y="0"/>
                </a:lnTo>
                <a:lnTo>
                  <a:pt x="0" y="2423"/>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59" name="Google Shape;59;p6"/>
          <p:cNvSpPr/>
          <p:nvPr/>
        </p:nvSpPr>
        <p:spPr>
          <a:xfrm>
            <a:off x="6107231" y="991483"/>
            <a:ext cx="1845234" cy="4159458"/>
          </a:xfrm>
          <a:custGeom>
            <a:avLst/>
            <a:gdLst/>
            <a:ahLst/>
            <a:cxnLst/>
            <a:rect l="l" t="t" r="r" b="b"/>
            <a:pathLst>
              <a:path w="21600" h="21600" extrusionOk="0">
                <a:moveTo>
                  <a:pt x="0" y="21600"/>
                </a:moveTo>
                <a:lnTo>
                  <a:pt x="21600" y="21600"/>
                </a:lnTo>
                <a:lnTo>
                  <a:pt x="21600" y="0"/>
                </a:lnTo>
                <a:lnTo>
                  <a:pt x="0" y="1733"/>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60" name="Google Shape;60;p6"/>
          <p:cNvSpPr/>
          <p:nvPr/>
        </p:nvSpPr>
        <p:spPr>
          <a:xfrm>
            <a:off x="4645615" y="2643735"/>
            <a:ext cx="1314792" cy="2510136"/>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61" name="Google Shape;61;p6"/>
          <p:cNvSpPr/>
          <p:nvPr/>
        </p:nvSpPr>
        <p:spPr>
          <a:xfrm>
            <a:off x="8099306" y="306930"/>
            <a:ext cx="892296" cy="297729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62" name="Google Shape;62;p6"/>
          <p:cNvSpPr/>
          <p:nvPr/>
        </p:nvSpPr>
        <p:spPr>
          <a:xfrm>
            <a:off x="6107231" y="0"/>
            <a:ext cx="1845234" cy="1161054"/>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63" name="Google Shape;63;p6"/>
          <p:cNvSpPr/>
          <p:nvPr/>
        </p:nvSpPr>
        <p:spPr>
          <a:xfrm>
            <a:off x="8099306" y="3277330"/>
            <a:ext cx="892296" cy="1165914"/>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1_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50792"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reserve="1">
  <p:cSld name="Blank">
    <p:spTree>
      <p:nvGrpSpPr>
        <p:cNvPr id="1" name="Shape 114"/>
        <p:cNvGrpSpPr/>
        <p:nvPr/>
      </p:nvGrpSpPr>
      <p:grpSpPr>
        <a:xfrm>
          <a:off x="0" y="0"/>
          <a:ext cx="0" cy="0"/>
          <a:chOff x="0" y="0"/>
          <a:chExt cx="0" cy="0"/>
        </a:xfrm>
      </p:grpSpPr>
      <p:sp>
        <p:nvSpPr>
          <p:cNvPr id="115" name="Google Shape;115;p11"/>
          <p:cNvSpPr/>
          <p:nvPr/>
        </p:nvSpPr>
        <p:spPr>
          <a:xfrm flipH="1">
            <a:off x="8733107" y="3512673"/>
            <a:ext cx="359208" cy="1630800"/>
          </a:xfrm>
          <a:custGeom>
            <a:avLst/>
            <a:gdLst/>
            <a:ahLst/>
            <a:cxnLst/>
            <a:rect l="l" t="t" r="r" b="b"/>
            <a:pathLst>
              <a:path w="21600" h="21600" extrusionOk="0">
                <a:moveTo>
                  <a:pt x="21600" y="21600"/>
                </a:moveTo>
                <a:lnTo>
                  <a:pt x="21600" y="0"/>
                </a:lnTo>
                <a:lnTo>
                  <a:pt x="0" y="863"/>
                </a:lnTo>
                <a:lnTo>
                  <a:pt x="0" y="21600"/>
                </a:lnTo>
                <a:lnTo>
                  <a:pt x="21600" y="2160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16" name="Google Shape;116;p11"/>
          <p:cNvSpPr txBox="1">
            <a:spLocks noGrp="1"/>
          </p:cNvSpPr>
          <p:nvPr>
            <p:ph type="sldNum" idx="12"/>
          </p:nvPr>
        </p:nvSpPr>
        <p:spPr>
          <a:xfrm>
            <a:off x="8733095" y="4688650"/>
            <a:ext cx="359100" cy="45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117" name="Google Shape;117;p11"/>
          <p:cNvSpPr/>
          <p:nvPr/>
        </p:nvSpPr>
        <p:spPr>
          <a:xfrm flipH="1">
            <a:off x="8733107" y="977835"/>
            <a:ext cx="359208" cy="963846"/>
          </a:xfrm>
          <a:custGeom>
            <a:avLst/>
            <a:gdLst/>
            <a:ahLst/>
            <a:cxnLst/>
            <a:rect l="l" t="t" r="r" b="b"/>
            <a:pathLst>
              <a:path w="21600" h="21600" extrusionOk="0">
                <a:moveTo>
                  <a:pt x="0" y="21600"/>
                </a:moveTo>
                <a:lnTo>
                  <a:pt x="21600" y="20140"/>
                </a:lnTo>
                <a:lnTo>
                  <a:pt x="21600" y="0"/>
                </a:lnTo>
                <a:lnTo>
                  <a:pt x="0" y="1460"/>
                </a:lnTo>
                <a:lnTo>
                  <a:pt x="0" y="21600"/>
                </a:lnTo>
                <a:close/>
              </a:path>
            </a:pathLst>
          </a:cu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18" name="Google Shape;118;p11"/>
          <p:cNvSpPr/>
          <p:nvPr/>
        </p:nvSpPr>
        <p:spPr>
          <a:xfrm flipH="1">
            <a:off x="8733107" y="0"/>
            <a:ext cx="359208" cy="954126"/>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19" name="Google Shape;119;p11"/>
          <p:cNvSpPr/>
          <p:nvPr/>
        </p:nvSpPr>
        <p:spPr>
          <a:xfrm flipH="1">
            <a:off x="8073822" y="456628"/>
            <a:ext cx="568512" cy="711612"/>
          </a:xfrm>
          <a:custGeom>
            <a:avLst/>
            <a:gdLst/>
            <a:ahLst/>
            <a:cxnLst/>
            <a:rect l="l" t="t" r="r" b="b"/>
            <a:pathLst>
              <a:path w="21600" h="21600" extrusionOk="0">
                <a:moveTo>
                  <a:pt x="0" y="21600"/>
                </a:moveTo>
                <a:lnTo>
                  <a:pt x="21600" y="18470"/>
                </a:lnTo>
                <a:lnTo>
                  <a:pt x="21600" y="0"/>
                </a:lnTo>
                <a:lnTo>
                  <a:pt x="0" y="3130"/>
                </a:lnTo>
                <a:lnTo>
                  <a:pt x="0" y="21600"/>
                </a:lnTo>
                <a:close/>
              </a:path>
            </a:pathLst>
          </a:custGeom>
          <a:solidFill>
            <a:schemeClr val="accen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20" name="Google Shape;120;p11"/>
          <p:cNvSpPr/>
          <p:nvPr/>
        </p:nvSpPr>
        <p:spPr>
          <a:xfrm flipH="1">
            <a:off x="8073822" y="4574472"/>
            <a:ext cx="568512" cy="569052"/>
          </a:xfrm>
          <a:custGeom>
            <a:avLst/>
            <a:gdLst/>
            <a:ahLst/>
            <a:cxnLst/>
            <a:rect l="l" t="t" r="r" b="b"/>
            <a:pathLst>
              <a:path w="21600" h="21600" extrusionOk="0">
                <a:moveTo>
                  <a:pt x="0" y="21600"/>
                </a:moveTo>
                <a:lnTo>
                  <a:pt x="21600" y="21600"/>
                </a:lnTo>
                <a:lnTo>
                  <a:pt x="21600" y="0"/>
                </a:lnTo>
                <a:lnTo>
                  <a:pt x="0" y="3912"/>
                </a:lnTo>
                <a:lnTo>
                  <a:pt x="0" y="21600"/>
                </a:lnTo>
                <a:close/>
              </a:path>
            </a:pathLst>
          </a:cu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21" name="Google Shape;121;p11"/>
          <p:cNvSpPr/>
          <p:nvPr/>
        </p:nvSpPr>
        <p:spPr>
          <a:xfrm flipH="1">
            <a:off x="8073822" y="1158238"/>
            <a:ext cx="568512" cy="3426246"/>
          </a:xfrm>
          <a:custGeom>
            <a:avLst/>
            <a:gdLst/>
            <a:ahLst/>
            <a:cxnLst/>
            <a:rect l="l" t="t" r="r" b="b"/>
            <a:pathLst>
              <a:path w="21600" h="21600" extrusionOk="0">
                <a:moveTo>
                  <a:pt x="21600" y="0"/>
                </a:moveTo>
                <a:lnTo>
                  <a:pt x="0" y="650"/>
                </a:lnTo>
                <a:lnTo>
                  <a:pt x="0" y="21600"/>
                </a:lnTo>
                <a:lnTo>
                  <a:pt x="21600" y="20950"/>
                </a:lnTo>
                <a:lnTo>
                  <a:pt x="21600" y="0"/>
                </a:ln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14572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45494-8E9E-41D7-A2BF-51F027D24EE7}"/>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8F69DD49-1A4B-4895-A722-68395F6CA43E}"/>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9FE119D7-1AA7-4806-BF8B-8C254F89317A}"/>
              </a:ext>
            </a:extLst>
          </p:cNvPr>
          <p:cNvSpPr>
            <a:spLocks noGrp="1"/>
          </p:cNvSpPr>
          <p:nvPr>
            <p:ph type="dt" sz="half" idx="10"/>
          </p:nvPr>
        </p:nvSpPr>
        <p:spPr/>
        <p:txBody>
          <a:bodyPr/>
          <a:lstStyle/>
          <a:p>
            <a:fld id="{DD5EAD33-8E2C-4738-82B0-A3A1E433313C}" type="datetimeFigureOut">
              <a:rPr lang="en-US" smtClean="0"/>
              <a:t>19/11/2025</a:t>
            </a:fld>
            <a:endParaRPr lang="en-US"/>
          </a:p>
        </p:txBody>
      </p:sp>
      <p:sp>
        <p:nvSpPr>
          <p:cNvPr id="5" name="Footer Placeholder 4">
            <a:extLst>
              <a:ext uri="{FF2B5EF4-FFF2-40B4-BE49-F238E27FC236}">
                <a16:creationId xmlns:a16="http://schemas.microsoft.com/office/drawing/2014/main" id="{639457ED-FFE9-425B-91EF-E76BA1A841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7FEE6A-4432-4185-A664-2B6AF922CC6F}"/>
              </a:ext>
            </a:extLst>
          </p:cNvPr>
          <p:cNvSpPr>
            <a:spLocks noGrp="1"/>
          </p:cNvSpPr>
          <p:nvPr>
            <p:ph type="sldNum" sz="quarter" idx="12"/>
          </p:nvPr>
        </p:nvSpPr>
        <p:spPr/>
        <p:txBody>
          <a:bodyPr/>
          <a:lstStyle/>
          <a:p>
            <a:fld id="{37B6348D-4A9A-457C-8612-E45CDFF6AEBC}" type="slidenum">
              <a:rPr lang="en-US" smtClean="0"/>
              <a:t>‹#›</a:t>
            </a:fld>
            <a:endParaRPr lang="en-US"/>
          </a:p>
        </p:txBody>
      </p:sp>
    </p:spTree>
    <p:extLst>
      <p:ext uri="{BB962C8B-B14F-4D97-AF65-F5344CB8AC3E}">
        <p14:creationId xmlns:p14="http://schemas.microsoft.com/office/powerpoint/2010/main" val="1998916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title</a:t>
            </a:r>
          </a:p>
        </p:txBody>
      </p:sp>
    </p:spTree>
    <p:extLst>
      <p:ext uri="{BB962C8B-B14F-4D97-AF65-F5344CB8AC3E}">
        <p14:creationId xmlns:p14="http://schemas.microsoft.com/office/powerpoint/2010/main" val="404553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995" y="283627"/>
            <a:ext cx="8228012" cy="282905"/>
          </a:xfrm>
          <a:prstGeom prst="rect">
            <a:avLst/>
          </a:prstGeom>
        </p:spPr>
        <p:txBody>
          <a:bodyPr lIns="0" rIns="0" anchor="ctr" anchorCtr="0"/>
          <a:lstStyle>
            <a:lvl1pPr>
              <a:defRPr sz="1950" baseline="0">
                <a:solidFill>
                  <a:srgbClr val="0A3F6B"/>
                </a:solidFill>
                <a:latin typeface="Arial Black" panose="020B0A04020102020204" pitchFamily="34" charset="0"/>
              </a:defRPr>
            </a:lvl1pPr>
          </a:lstStyle>
          <a:p>
            <a:r>
              <a:rPr lang="en-US"/>
              <a:t>Agenda</a:t>
            </a:r>
          </a:p>
        </p:txBody>
      </p:sp>
      <p:sp>
        <p:nvSpPr>
          <p:cNvPr id="5" name="Content Placeholder 2"/>
          <p:cNvSpPr>
            <a:spLocks noGrp="1"/>
          </p:cNvSpPr>
          <p:nvPr>
            <p:ph idx="1" hasCustomPrompt="1"/>
          </p:nvPr>
        </p:nvSpPr>
        <p:spPr>
          <a:xfrm>
            <a:off x="461963" y="1016725"/>
            <a:ext cx="8229600" cy="3457652"/>
          </a:xfrm>
          <a:prstGeom prst="rect">
            <a:avLst/>
          </a:prstGeom>
        </p:spPr>
        <p:txBody>
          <a:bodyPr/>
          <a:lstStyle>
            <a:lvl1pPr marL="0" indent="0">
              <a:lnSpc>
                <a:spcPct val="110000"/>
              </a:lnSpc>
              <a:spcBef>
                <a:spcPts val="525"/>
              </a:spcBef>
              <a:buNone/>
              <a:defRPr>
                <a:latin typeface="Arial"/>
                <a:cs typeface="Arial"/>
              </a:defRPr>
            </a:lvl1pPr>
            <a:lvl2pPr marL="157163" indent="0">
              <a:lnSpc>
                <a:spcPct val="110000"/>
              </a:lnSpc>
              <a:spcBef>
                <a:spcPts val="525"/>
              </a:spcBef>
              <a:buNone/>
              <a:defRPr>
                <a:latin typeface="Arial"/>
                <a:cs typeface="Arial"/>
              </a:defRPr>
            </a:lvl2pPr>
            <a:lvl3pPr marL="300038" indent="0">
              <a:lnSpc>
                <a:spcPct val="110000"/>
              </a:lnSpc>
              <a:spcBef>
                <a:spcPts val="375"/>
              </a:spcBef>
              <a:buNone/>
              <a:defRPr sz="1200">
                <a:latin typeface="Arial"/>
                <a:cs typeface="Arial"/>
              </a:defRPr>
            </a:lvl3pPr>
            <a:lvl4pPr marL="446485" indent="0">
              <a:lnSpc>
                <a:spcPct val="110000"/>
              </a:lnSpc>
              <a:spcBef>
                <a:spcPts val="375"/>
              </a:spcBef>
              <a:buFont typeface="Lucida Grande"/>
              <a:buNone/>
              <a:defRPr sz="1050">
                <a:latin typeface="Arial"/>
                <a:cs typeface="Arial"/>
              </a:defRPr>
            </a:lvl4pPr>
            <a:lvl5pPr marL="592931" indent="0">
              <a:lnSpc>
                <a:spcPct val="110000"/>
              </a:lnSpc>
              <a:spcBef>
                <a:spcPts val="375"/>
              </a:spcBef>
              <a:buNone/>
              <a:defRPr sz="1050">
                <a:latin typeface="Arial"/>
                <a:cs typeface="Arial"/>
              </a:defRPr>
            </a:lvl5pPr>
          </a:lstStyle>
          <a:p>
            <a:pPr lvl="0"/>
            <a:r>
              <a:rPr lang="en-US"/>
              <a:t>Click to enter text</a:t>
            </a:r>
          </a:p>
        </p:txBody>
      </p:sp>
    </p:spTree>
    <p:extLst>
      <p:ext uri="{BB962C8B-B14F-4D97-AF65-F5344CB8AC3E}">
        <p14:creationId xmlns:p14="http://schemas.microsoft.com/office/powerpoint/2010/main" val="3882159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50500" y="759800"/>
            <a:ext cx="61077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1pPr>
            <a:lvl2pPr lvl="1"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2pPr>
            <a:lvl3pPr lvl="2"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3pPr>
            <a:lvl4pPr lvl="3"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4pPr>
            <a:lvl5pPr lvl="4"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5pPr>
            <a:lvl6pPr lvl="5"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6pPr>
            <a:lvl7pPr lvl="6"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7pPr>
            <a:lvl8pPr lvl="7"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8pPr>
            <a:lvl9pPr lvl="8" rtl="0">
              <a:lnSpc>
                <a:spcPct val="90000"/>
              </a:lnSpc>
              <a:spcBef>
                <a:spcPts val="0"/>
              </a:spcBef>
              <a:spcAft>
                <a:spcPts val="0"/>
              </a:spcAft>
              <a:buClr>
                <a:schemeClr val="accent1"/>
              </a:buClr>
              <a:buSzPts val="3200"/>
              <a:buFont typeface="Oswald"/>
              <a:buNone/>
              <a:defRPr sz="3200">
                <a:solidFill>
                  <a:schemeClr val="accent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550500" y="1353948"/>
            <a:ext cx="61077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1pPr>
            <a:lvl2pPr marL="914400" lvl="1"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2pPr>
            <a:lvl3pPr marL="1371600" lvl="2" indent="-381000" rtl="0">
              <a:lnSpc>
                <a:spcPct val="115000"/>
              </a:lnSpc>
              <a:spcBef>
                <a:spcPts val="800"/>
              </a:spcBef>
              <a:spcAft>
                <a:spcPts val="0"/>
              </a:spcAft>
              <a:buClr>
                <a:schemeClr val="accent2"/>
              </a:buClr>
              <a:buSzPts val="2400"/>
              <a:buFont typeface="News Cycle"/>
              <a:buChar char="■"/>
              <a:defRPr sz="2400">
                <a:solidFill>
                  <a:schemeClr val="dk1"/>
                </a:solidFill>
                <a:latin typeface="News Cycle"/>
                <a:ea typeface="News Cycle"/>
                <a:cs typeface="News Cycle"/>
                <a:sym typeface="News Cycle"/>
              </a:defRPr>
            </a:lvl3pPr>
            <a:lvl4pPr marL="1828800" lvl="3"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4pPr>
            <a:lvl5pPr marL="2286000" lvl="4"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marL="2743200" lvl="5"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marL="3200400" lvl="6"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marL="3657600" lvl="7" indent="-381000" rtl="0">
              <a:lnSpc>
                <a:spcPct val="115000"/>
              </a:lnSpc>
              <a:spcBef>
                <a:spcPts val="80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marL="4114800" lvl="8" indent="-381000" rtl="0">
              <a:lnSpc>
                <a:spcPct val="115000"/>
              </a:lnSpc>
              <a:spcBef>
                <a:spcPts val="800"/>
              </a:spcBef>
              <a:spcAft>
                <a:spcPts val="80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a:endParaRPr/>
          </a:p>
        </p:txBody>
      </p:sp>
      <p:sp>
        <p:nvSpPr>
          <p:cNvPr id="8" name="Google Shape;8;p1"/>
          <p:cNvSpPr txBox="1">
            <a:spLocks noGrp="1"/>
          </p:cNvSpPr>
          <p:nvPr>
            <p:ph type="sldNum" idx="12"/>
          </p:nvPr>
        </p:nvSpPr>
        <p:spPr>
          <a:xfrm>
            <a:off x="8346250" y="4688650"/>
            <a:ext cx="569100" cy="454800"/>
          </a:xfrm>
          <a:prstGeom prst="rect">
            <a:avLst/>
          </a:prstGeom>
          <a:noFill/>
          <a:ln>
            <a:noFill/>
          </a:ln>
        </p:spPr>
        <p:txBody>
          <a:bodyPr spcFirstLastPara="1" wrap="square" lIns="0" tIns="0" rIns="0" bIns="0" anchor="ctr" anchorCtr="0">
            <a:noAutofit/>
          </a:bodyPr>
          <a:lstStyle>
            <a:lvl1pPr lvl="0" algn="ctr" rtl="0">
              <a:buNone/>
              <a:defRPr sz="1300">
                <a:solidFill>
                  <a:schemeClr val="lt1"/>
                </a:solidFill>
                <a:latin typeface="Oswald"/>
                <a:ea typeface="Oswald"/>
                <a:cs typeface="Oswald"/>
                <a:sym typeface="Oswald"/>
              </a:defRPr>
            </a:lvl1pPr>
            <a:lvl2pPr lvl="1" algn="ctr" rtl="0">
              <a:buNone/>
              <a:defRPr sz="1300">
                <a:solidFill>
                  <a:schemeClr val="lt1"/>
                </a:solidFill>
                <a:latin typeface="Oswald"/>
                <a:ea typeface="Oswald"/>
                <a:cs typeface="Oswald"/>
                <a:sym typeface="Oswald"/>
              </a:defRPr>
            </a:lvl2pPr>
            <a:lvl3pPr lvl="2" algn="ctr" rtl="0">
              <a:buNone/>
              <a:defRPr sz="1300">
                <a:solidFill>
                  <a:schemeClr val="lt1"/>
                </a:solidFill>
                <a:latin typeface="Oswald"/>
                <a:ea typeface="Oswald"/>
                <a:cs typeface="Oswald"/>
                <a:sym typeface="Oswald"/>
              </a:defRPr>
            </a:lvl3pPr>
            <a:lvl4pPr lvl="3" algn="ctr" rtl="0">
              <a:buNone/>
              <a:defRPr sz="1300">
                <a:solidFill>
                  <a:schemeClr val="lt1"/>
                </a:solidFill>
                <a:latin typeface="Oswald"/>
                <a:ea typeface="Oswald"/>
                <a:cs typeface="Oswald"/>
                <a:sym typeface="Oswald"/>
              </a:defRPr>
            </a:lvl4pPr>
            <a:lvl5pPr lvl="4" algn="ctr" rtl="0">
              <a:buNone/>
              <a:defRPr sz="1300">
                <a:solidFill>
                  <a:schemeClr val="lt1"/>
                </a:solidFill>
                <a:latin typeface="Oswald"/>
                <a:ea typeface="Oswald"/>
                <a:cs typeface="Oswald"/>
                <a:sym typeface="Oswald"/>
              </a:defRPr>
            </a:lvl5pPr>
            <a:lvl6pPr lvl="5" algn="ctr" rtl="0">
              <a:buNone/>
              <a:defRPr sz="1300">
                <a:solidFill>
                  <a:schemeClr val="lt1"/>
                </a:solidFill>
                <a:latin typeface="Oswald"/>
                <a:ea typeface="Oswald"/>
                <a:cs typeface="Oswald"/>
                <a:sym typeface="Oswald"/>
              </a:defRPr>
            </a:lvl6pPr>
            <a:lvl7pPr lvl="6" algn="ctr" rtl="0">
              <a:buNone/>
              <a:defRPr sz="1300">
                <a:solidFill>
                  <a:schemeClr val="lt1"/>
                </a:solidFill>
                <a:latin typeface="Oswald"/>
                <a:ea typeface="Oswald"/>
                <a:cs typeface="Oswald"/>
                <a:sym typeface="Oswald"/>
              </a:defRPr>
            </a:lvl7pPr>
            <a:lvl8pPr lvl="7" algn="ctr" rtl="0">
              <a:buNone/>
              <a:defRPr sz="1300">
                <a:solidFill>
                  <a:schemeClr val="lt1"/>
                </a:solidFill>
                <a:latin typeface="Oswald"/>
                <a:ea typeface="Oswald"/>
                <a:cs typeface="Oswald"/>
                <a:sym typeface="Oswald"/>
              </a:defRPr>
            </a:lvl8pPr>
            <a:lvl9pPr lvl="8" algn="ctr" rtl="0">
              <a:buNone/>
              <a:defRPr sz="1300">
                <a:solidFill>
                  <a:schemeClr val="lt1"/>
                </a:solidFill>
                <a:latin typeface="Oswald"/>
                <a:ea typeface="Oswald"/>
                <a:cs typeface="Oswald"/>
                <a:sym typeface="Oswald"/>
              </a:defRPr>
            </a:lvl9pPr>
          </a:lstStyle>
          <a:p>
            <a:pPr marL="0" lvl="0" indent="0" algn="ctr" rtl="0">
              <a:spcBef>
                <a:spcPts val="0"/>
              </a:spcBef>
              <a:spcAft>
                <a:spcPts val="0"/>
              </a:spcAft>
              <a:buNone/>
            </a:pPr>
            <a:fld id="{00000000-1234-1234-1234-123412341234}" type="slidenum">
              <a:rPr lang="en"/>
              <a:t>‹#›</a:t>
            </a:fld>
            <a:endParaRPr/>
          </a:p>
        </p:txBody>
      </p:sp>
      <p:sp>
        <p:nvSpPr>
          <p:cNvPr id="3" name="TextBox 2">
            <a:extLst>
              <a:ext uri="{FF2B5EF4-FFF2-40B4-BE49-F238E27FC236}">
                <a16:creationId xmlns:a16="http://schemas.microsoft.com/office/drawing/2014/main" id="{84F3A319-899A-9719-A523-8A0542017F60}"/>
              </a:ext>
            </a:extLst>
          </p:cNvPr>
          <p:cNvSpPr txBox="1"/>
          <p:nvPr>
            <p:extLst>
              <p:ext uri="{1162E1C5-73C7-4A58-AE30-91384D911F3F}">
                <p184:classification xmlns:p184="http://schemas.microsoft.com/office/powerpoint/2018/4/main" val="ftr"/>
              </p:ext>
            </p:extLst>
          </p:nvPr>
        </p:nvSpPr>
        <p:spPr>
          <a:xfrm>
            <a:off x="3539300" y="4927600"/>
            <a:ext cx="2090737" cy="152400"/>
          </a:xfrm>
          <a:prstGeom prst="rect">
            <a:avLst/>
          </a:prstGeom>
        </p:spPr>
        <p:txBody>
          <a:bodyPr horzOverflow="overflow" lIns="0" tIns="0" rIns="0" bIns="0">
            <a:spAutoFit/>
          </a:bodyPr>
          <a:lstStyle/>
          <a:p>
            <a:pPr algn="l"/>
            <a:r>
              <a:rPr lang="en-US" sz="1000">
                <a:solidFill>
                  <a:srgbClr val="000000">
                    <a:alpha val="50000"/>
                  </a:srgbClr>
                </a:solidFill>
                <a:latin typeface="Aptos" panose="020B0004020202020204" pitchFamily="34" charset="0"/>
              </a:rPr>
              <a:t>Restricted : General Al-Futtaim Group</a:t>
            </a: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7" r:id="rId3"/>
    <p:sldLayoutId id="2147483659" r:id="rId4"/>
    <p:sldLayoutId id="2147483660" r:id="rId5"/>
    <p:sldLayoutId id="2147483661" r:id="rId6"/>
    <p:sldLayoutId id="2147483662"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Colors" Target="../diagrams/colors1.xml"/><Relationship Id="rId11" Type="http://schemas.openxmlformats.org/officeDocument/2006/relationships/image" Target="../media/image10.svg"/><Relationship Id="rId5" Type="http://schemas.openxmlformats.org/officeDocument/2006/relationships/diagramQuickStyle" Target="../diagrams/quickStyle1.xml"/><Relationship Id="rId15" Type="http://schemas.openxmlformats.org/officeDocument/2006/relationships/image" Target="../media/image14.svg"/><Relationship Id="rId10" Type="http://schemas.openxmlformats.org/officeDocument/2006/relationships/image" Target="../media/image9.png"/><Relationship Id="rId4" Type="http://schemas.openxmlformats.org/officeDocument/2006/relationships/diagramLayout" Target="../diagrams/layout1.xml"/><Relationship Id="rId9" Type="http://schemas.openxmlformats.org/officeDocument/2006/relationships/image" Target="../media/image8.svg"/><Relationship Id="rId1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3"/>
          <p:cNvSpPr txBox="1">
            <a:spLocks noGrp="1"/>
          </p:cNvSpPr>
          <p:nvPr>
            <p:ph type="ctrTitle"/>
          </p:nvPr>
        </p:nvSpPr>
        <p:spPr>
          <a:xfrm>
            <a:off x="159511" y="1115784"/>
            <a:ext cx="6124754" cy="224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t>GOAL SETTING Meeting - 2025</a:t>
            </a:r>
            <a:endParaRPr sz="3600"/>
          </a:p>
        </p:txBody>
      </p:sp>
      <p:pic>
        <p:nvPicPr>
          <p:cNvPr id="3" name="Picture 2" descr="A picture containing text&#10;&#10;Description automatically generated">
            <a:extLst>
              <a:ext uri="{FF2B5EF4-FFF2-40B4-BE49-F238E27FC236}">
                <a16:creationId xmlns:a16="http://schemas.microsoft.com/office/drawing/2014/main" id="{78E41D47-8540-400A-AFD9-837586DB72AA}"/>
              </a:ext>
            </a:extLst>
          </p:cNvPr>
          <p:cNvPicPr>
            <a:picLocks noChangeAspect="1"/>
          </p:cNvPicPr>
          <p:nvPr/>
        </p:nvPicPr>
        <p:blipFill rotWithShape="1">
          <a:blip r:embed="rId3"/>
          <a:srcRect t="40580" b="42673"/>
          <a:stretch/>
        </p:blipFill>
        <p:spPr>
          <a:xfrm>
            <a:off x="159511" y="182140"/>
            <a:ext cx="1763882" cy="41768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a:extLst>
            <a:ext uri="{FF2B5EF4-FFF2-40B4-BE49-F238E27FC236}">
              <a16:creationId xmlns:a16="http://schemas.microsoft.com/office/drawing/2014/main" id="{9C3F82B8-E333-9082-4E10-1D366A0BEBF6}"/>
            </a:ext>
          </a:extLst>
        </p:cNvPr>
        <p:cNvGrpSpPr/>
        <p:nvPr/>
      </p:nvGrpSpPr>
      <p:grpSpPr>
        <a:xfrm>
          <a:off x="0" y="0"/>
          <a:ext cx="0" cy="0"/>
          <a:chOff x="0" y="0"/>
          <a:chExt cx="0" cy="0"/>
        </a:xfrm>
      </p:grpSpPr>
      <p:sp>
        <p:nvSpPr>
          <p:cNvPr id="170" name="Google Shape;170;p19">
            <a:extLst>
              <a:ext uri="{FF2B5EF4-FFF2-40B4-BE49-F238E27FC236}">
                <a16:creationId xmlns:a16="http://schemas.microsoft.com/office/drawing/2014/main" id="{13FF7D25-305B-58D2-1326-786D0B90CEB6}"/>
              </a:ext>
            </a:extLst>
          </p:cNvPr>
          <p:cNvSpPr txBox="1">
            <a:spLocks noGrp="1"/>
          </p:cNvSpPr>
          <p:nvPr>
            <p:ph type="ctrTitle" idx="4294967295"/>
          </p:nvPr>
        </p:nvSpPr>
        <p:spPr>
          <a:xfrm>
            <a:off x="0" y="0"/>
            <a:ext cx="6354064" cy="508686"/>
          </a:xfrm>
          <a:prstGeom prst="rect">
            <a:avLst/>
          </a:prstGeom>
        </p:spPr>
        <p:txBody>
          <a:bodyPr spcFirstLastPara="1" wrap="square" lIns="91425" tIns="91425" rIns="91425" bIns="91425" anchor="b" anchorCtr="0">
            <a:noAutofit/>
          </a:bodyPr>
          <a:lstStyle/>
          <a:p>
            <a:pPr>
              <a:buFont typeface="Arial"/>
              <a:buNone/>
              <a:defRPr/>
            </a:pPr>
            <a:r>
              <a:rPr lang="en" sz="2800">
                <a:cs typeface="Arial"/>
                <a:sym typeface="Arial"/>
              </a:rPr>
              <a:t>Identify Success Measures for Your Goals</a:t>
            </a:r>
            <a:endParaRPr sz="2800">
              <a:cs typeface="Arial"/>
              <a:sym typeface="Arial"/>
            </a:endParaRPr>
          </a:p>
        </p:txBody>
      </p:sp>
      <p:sp>
        <p:nvSpPr>
          <p:cNvPr id="33" name="Content Placeholder 2">
            <a:extLst>
              <a:ext uri="{FF2B5EF4-FFF2-40B4-BE49-F238E27FC236}">
                <a16:creationId xmlns:a16="http://schemas.microsoft.com/office/drawing/2014/main" id="{13BA2A9B-2799-DDBA-B5F8-3C619D785C0A}"/>
              </a:ext>
            </a:extLst>
          </p:cNvPr>
          <p:cNvSpPr txBox="1">
            <a:spLocks/>
          </p:cNvSpPr>
          <p:nvPr/>
        </p:nvSpPr>
        <p:spPr>
          <a:xfrm>
            <a:off x="564244" y="2934928"/>
            <a:ext cx="8305982" cy="778187"/>
          </a:xfrm>
          <a:prstGeom prst="rect">
            <a:avLst/>
          </a:prstGeom>
        </p:spPr>
        <p:txBody>
          <a:bodyPr vert="horz" lIns="0" tIns="0" rIns="0" bIns="0" rtlCol="0" anchor="ctr">
            <a:noAutofit/>
          </a:bodyPr>
          <a:lstStyle>
            <a:lvl1pPr marL="228600" indent="-228600" algn="l" defTabSz="914400" rtl="0" eaLnBrk="1" latinLnBrk="0" hangingPunct="1">
              <a:lnSpc>
                <a:spcPct val="100000"/>
              </a:lnSpc>
              <a:spcBef>
                <a:spcPts val="0"/>
              </a:spcBef>
              <a:spcAft>
                <a:spcPts val="1200"/>
              </a:spcAft>
              <a:buClr>
                <a:schemeClr val="tx2"/>
              </a:buClr>
              <a:buSzPct val="90000"/>
              <a:buFont typeface="Wingdings" panose="05000000000000000000" pitchFamily="2" charset="2"/>
              <a:buChar char="§"/>
              <a:defRPr sz="2000" kern="1200">
                <a:solidFill>
                  <a:schemeClr val="tx1"/>
                </a:solidFill>
                <a:latin typeface="+mn-lt"/>
                <a:ea typeface="+mn-ea"/>
                <a:cs typeface="+mn-cs"/>
              </a:defRPr>
            </a:lvl1pPr>
            <a:lvl2pPr marL="54864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3pPr>
            <a:lvl4pPr marL="105156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4pPr>
            <a:lvl5pPr marL="128016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1200"/>
              </a:spcAft>
              <a:buClr>
                <a:srgbClr val="DFE3E5"/>
              </a:buClr>
              <a:buSzPct val="90000"/>
              <a:buFont typeface="Wingdings" panose="05000000000000000000" pitchFamily="2" charset="2"/>
              <a:buNone/>
              <a:tabLst/>
              <a:defRPr/>
            </a:pPr>
            <a:endParaRPr kumimoji="0" lang="en-US" sz="900" b="0" i="0" u="none" strike="noStrike" kern="1200" cap="none" spc="0" normalizeH="0" baseline="0" noProof="0">
              <a:ln>
                <a:noFill/>
              </a:ln>
              <a:solidFill>
                <a:prstClr val="black"/>
              </a:solidFill>
              <a:effectLst/>
              <a:uLnTx/>
              <a:uFillTx/>
              <a:latin typeface="Arial"/>
              <a:ea typeface="+mn-ea"/>
              <a:cs typeface="+mn-cs"/>
              <a:sym typeface="Arial"/>
            </a:endParaRPr>
          </a:p>
        </p:txBody>
      </p:sp>
      <p:sp>
        <p:nvSpPr>
          <p:cNvPr id="62" name="TextBox 61">
            <a:extLst>
              <a:ext uri="{FF2B5EF4-FFF2-40B4-BE49-F238E27FC236}">
                <a16:creationId xmlns:a16="http://schemas.microsoft.com/office/drawing/2014/main" id="{6B9B4101-9A70-C066-51F4-DA74F54A3C28}"/>
              </a:ext>
            </a:extLst>
          </p:cNvPr>
          <p:cNvSpPr txBox="1"/>
          <p:nvPr/>
        </p:nvSpPr>
        <p:spPr>
          <a:xfrm>
            <a:off x="181449" y="1024968"/>
            <a:ext cx="8493614" cy="1397819"/>
          </a:xfrm>
          <a:prstGeom prst="rect">
            <a:avLst/>
          </a:prstGeom>
          <a:noFill/>
          <a:ln>
            <a:noFill/>
          </a:ln>
        </p:spPr>
        <p:txBody>
          <a:bodyPr wrap="square" lIns="68580" rtlCol="0">
            <a:spAutoFit/>
          </a:bodyPr>
          <a:lstStyle/>
          <a:p>
            <a:pPr marL="171450" marR="0" lvl="0" indent="-171450" algn="l" defTabSz="914400" rtl="0" eaLnBrk="1" fontAlgn="auto" latinLnBrk="0" hangingPunct="1">
              <a:lnSpc>
                <a:spcPct val="100000"/>
              </a:lnSpc>
              <a:spcBef>
                <a:spcPts val="0"/>
              </a:spcBef>
              <a:spcAft>
                <a:spcPts val="450"/>
              </a:spcAft>
              <a:buClr>
                <a:srgbClr val="000000"/>
              </a:buClr>
              <a:buSzTx/>
              <a:buFont typeface="Wingdings" panose="05000000000000000000" pitchFamily="2" charset="2"/>
              <a:buChar char="ü"/>
              <a:tabLst/>
              <a:defRPr/>
            </a:pPr>
            <a:r>
              <a:rPr kumimoji="0" lang="en-US" sz="1100" b="0" i="0" u="none" strike="noStrike" kern="0" cap="none" spc="0" normalizeH="0" baseline="0" noProof="0">
                <a:ln>
                  <a:noFill/>
                </a:ln>
                <a:solidFill>
                  <a:srgbClr val="000000"/>
                </a:solidFill>
                <a:effectLst/>
                <a:uLnTx/>
                <a:uFillTx/>
                <a:latin typeface="News Cycle" panose="020B0604020202020204" charset="2"/>
                <a:ea typeface="Roboto" panose="02000000000000000000" pitchFamily="2" charset="0"/>
                <a:cs typeface="Roboto" panose="02000000000000000000" pitchFamily="2" charset="0"/>
                <a:sym typeface="Arial"/>
              </a:rPr>
              <a:t>What does high performance look like in delivering your individual goals?</a:t>
            </a:r>
          </a:p>
          <a:p>
            <a:pPr marL="171450" marR="0" lvl="0" indent="-171450" algn="l" defTabSz="914400" rtl="0" eaLnBrk="1" fontAlgn="auto" latinLnBrk="0" hangingPunct="1">
              <a:lnSpc>
                <a:spcPct val="100000"/>
              </a:lnSpc>
              <a:spcBef>
                <a:spcPts val="0"/>
              </a:spcBef>
              <a:spcAft>
                <a:spcPts val="450"/>
              </a:spcAft>
              <a:buClr>
                <a:srgbClr val="000000"/>
              </a:buClr>
              <a:buSzTx/>
              <a:buFont typeface="Wingdings" panose="05000000000000000000" pitchFamily="2" charset="2"/>
              <a:buChar char="ü"/>
              <a:tabLst/>
              <a:defRPr/>
            </a:pPr>
            <a:r>
              <a:rPr kumimoji="0" lang="en-US" sz="1100" b="0" i="0" u="none" strike="noStrike" kern="0" cap="none" spc="0" normalizeH="0" baseline="0" noProof="0">
                <a:ln>
                  <a:noFill/>
                </a:ln>
                <a:solidFill>
                  <a:srgbClr val="000000"/>
                </a:solidFill>
                <a:effectLst/>
                <a:uLnTx/>
                <a:uFillTx/>
                <a:latin typeface="News Cycle" panose="020B0604020202020204" charset="2"/>
                <a:ea typeface="Roboto" panose="02000000000000000000" pitchFamily="2" charset="0"/>
                <a:cs typeface="Roboto" panose="02000000000000000000" pitchFamily="2" charset="0"/>
                <a:sym typeface="Arial"/>
              </a:rPr>
              <a:t>How will the goals be measured? What will </a:t>
            </a:r>
            <a:r>
              <a:rPr kumimoji="0" lang="en-US" sz="1100" b="0" i="0" u="none" strike="noStrike" kern="0" cap="none" spc="0" normalizeH="0" baseline="0" noProof="0">
                <a:ln>
                  <a:noFill/>
                </a:ln>
                <a:solidFill>
                  <a:srgbClr val="FF0000"/>
                </a:solidFill>
                <a:effectLst/>
                <a:uLnTx/>
                <a:uFillTx/>
                <a:latin typeface="News Cycle" panose="020B0604020202020204" charset="2"/>
                <a:ea typeface="Roboto" panose="02000000000000000000" pitchFamily="2" charset="0"/>
                <a:cs typeface="Roboto" panose="02000000000000000000" pitchFamily="2" charset="0"/>
                <a:sym typeface="Arial"/>
              </a:rPr>
              <a:t>‘Fully performing’ </a:t>
            </a:r>
            <a:r>
              <a:rPr kumimoji="0" lang="en-US" sz="1100" b="0" i="0" u="none" strike="noStrike" kern="0" cap="none" spc="0" normalizeH="0" baseline="0" noProof="0">
                <a:ln>
                  <a:noFill/>
                </a:ln>
                <a:solidFill>
                  <a:srgbClr val="000000"/>
                </a:solidFill>
                <a:effectLst/>
                <a:uLnTx/>
                <a:uFillTx/>
                <a:latin typeface="News Cycle" panose="020B0604020202020204" charset="2"/>
                <a:ea typeface="Roboto" panose="02000000000000000000" pitchFamily="2" charset="0"/>
                <a:cs typeface="Roboto" panose="02000000000000000000" pitchFamily="2" charset="0"/>
                <a:sym typeface="Arial"/>
              </a:rPr>
              <a:t>look like? </a:t>
            </a:r>
          </a:p>
          <a:p>
            <a:pPr marL="171450" marR="0" lvl="0" indent="-171450" algn="l" defTabSz="914400" rtl="0" eaLnBrk="1" fontAlgn="auto" latinLnBrk="0" hangingPunct="1">
              <a:lnSpc>
                <a:spcPct val="100000"/>
              </a:lnSpc>
              <a:spcBef>
                <a:spcPts val="0"/>
              </a:spcBef>
              <a:spcAft>
                <a:spcPts val="450"/>
              </a:spcAft>
              <a:buClr>
                <a:srgbClr val="000000"/>
              </a:buClr>
              <a:buSzTx/>
              <a:buFont typeface="Wingdings" panose="05000000000000000000" pitchFamily="2" charset="2"/>
              <a:buChar char="ü"/>
              <a:tabLst/>
              <a:defRPr/>
            </a:pPr>
            <a:r>
              <a:rPr kumimoji="0" lang="en-US" sz="1100" b="0" i="0" u="none" strike="noStrike" kern="0" cap="none" spc="0" normalizeH="0" baseline="0" noProof="0">
                <a:ln>
                  <a:noFill/>
                </a:ln>
                <a:solidFill>
                  <a:srgbClr val="000000"/>
                </a:solidFill>
                <a:effectLst/>
                <a:uLnTx/>
                <a:uFillTx/>
                <a:latin typeface="News Cycle" panose="020B0604020202020204" charset="2"/>
                <a:ea typeface="Roboto" panose="02000000000000000000" pitchFamily="2" charset="0"/>
                <a:cs typeface="Roboto" panose="02000000000000000000" pitchFamily="2" charset="0"/>
                <a:sym typeface="Arial"/>
              </a:rPr>
              <a:t>What will </a:t>
            </a:r>
            <a:r>
              <a:rPr kumimoji="0" lang="en-US" sz="1100" b="0" i="0" u="none" strike="noStrike" kern="0" cap="none" spc="0" normalizeH="0" baseline="0" noProof="0">
                <a:ln>
                  <a:noFill/>
                </a:ln>
                <a:solidFill>
                  <a:srgbClr val="FF0000"/>
                </a:solidFill>
                <a:effectLst/>
                <a:uLnTx/>
                <a:uFillTx/>
                <a:latin typeface="News Cycle" panose="020B0604020202020204" charset="2"/>
                <a:ea typeface="Roboto" panose="02000000000000000000" pitchFamily="2" charset="0"/>
                <a:cs typeface="Roboto" panose="02000000000000000000" pitchFamily="2" charset="0"/>
                <a:sym typeface="Arial"/>
              </a:rPr>
              <a:t>‘exceeded’ and ‘distinguished’ </a:t>
            </a:r>
            <a:r>
              <a:rPr kumimoji="0" lang="en-US" sz="1100" b="0" i="0" u="none" strike="noStrike" kern="0" cap="none" spc="0" normalizeH="0" baseline="0" noProof="0">
                <a:ln>
                  <a:noFill/>
                </a:ln>
                <a:solidFill>
                  <a:srgbClr val="000000"/>
                </a:solidFill>
                <a:effectLst/>
                <a:uLnTx/>
                <a:uFillTx/>
                <a:latin typeface="News Cycle" panose="020B0604020202020204" charset="2"/>
                <a:ea typeface="Roboto" panose="02000000000000000000" pitchFamily="2" charset="0"/>
                <a:cs typeface="Roboto" panose="02000000000000000000" pitchFamily="2" charset="0"/>
                <a:sym typeface="Arial"/>
              </a:rPr>
              <a:t>look like?</a:t>
            </a:r>
          </a:p>
          <a:p>
            <a:pPr marL="171450" marR="0" lvl="0" indent="-171450" algn="l" defTabSz="914400" rtl="0" eaLnBrk="1" fontAlgn="auto" latinLnBrk="0" hangingPunct="1">
              <a:lnSpc>
                <a:spcPct val="100000"/>
              </a:lnSpc>
              <a:spcBef>
                <a:spcPts val="0"/>
              </a:spcBef>
              <a:spcAft>
                <a:spcPts val="450"/>
              </a:spcAft>
              <a:buClr>
                <a:srgbClr val="000000"/>
              </a:buClr>
              <a:buSzTx/>
              <a:buFont typeface="Wingdings" panose="05000000000000000000" pitchFamily="2" charset="2"/>
              <a:buChar char="ü"/>
              <a:tabLst/>
              <a:defRPr/>
            </a:pPr>
            <a:r>
              <a:rPr kumimoji="0" lang="en-US" sz="1100" b="0" i="0" u="none" strike="noStrike" kern="0" cap="none" spc="0" normalizeH="0" baseline="0" noProof="0">
                <a:ln>
                  <a:noFill/>
                </a:ln>
                <a:solidFill>
                  <a:srgbClr val="000000"/>
                </a:solidFill>
                <a:effectLst/>
                <a:uLnTx/>
                <a:uFillTx/>
                <a:latin typeface="News Cycle" panose="020B0604020202020204" charset="2"/>
                <a:cs typeface="Arial"/>
                <a:sym typeface="Arial"/>
              </a:rPr>
              <a:t>Achieving a </a:t>
            </a:r>
            <a:r>
              <a:rPr kumimoji="0" lang="en-US" sz="1100" b="0" i="0" u="none" strike="noStrike" kern="0" cap="none" spc="0" normalizeH="0" baseline="0" noProof="0">
                <a:ln>
                  <a:noFill/>
                </a:ln>
                <a:solidFill>
                  <a:srgbClr val="FF0000"/>
                </a:solidFill>
                <a:effectLst/>
                <a:uLnTx/>
                <a:uFillTx/>
                <a:latin typeface="News Cycle" panose="020B0604020202020204" charset="2"/>
                <a:cs typeface="Arial"/>
                <a:sym typeface="Arial"/>
              </a:rPr>
              <a:t>‘meets’ </a:t>
            </a:r>
            <a:r>
              <a:rPr kumimoji="0" lang="en-US" sz="1100" b="0" i="0" u="none" strike="noStrike" kern="0" cap="none" spc="0" normalizeH="0" baseline="0" noProof="0">
                <a:ln>
                  <a:noFill/>
                </a:ln>
                <a:solidFill>
                  <a:srgbClr val="000000"/>
                </a:solidFill>
                <a:effectLst/>
                <a:uLnTx/>
                <a:uFillTx/>
                <a:latin typeface="News Cycle" panose="020B0604020202020204" charset="2"/>
                <a:cs typeface="Arial"/>
                <a:sym typeface="Arial"/>
              </a:rPr>
              <a:t>level, in aggregate, should be equivalent to the business unit or function successfully delivering its stretch business goals.</a:t>
            </a:r>
          </a:p>
          <a:p>
            <a:pPr marL="0" marR="0" lvl="0" indent="0" algn="l" defTabSz="914400" rtl="0" eaLnBrk="1" fontAlgn="auto" latinLnBrk="0" hangingPunct="1">
              <a:lnSpc>
                <a:spcPct val="100000"/>
              </a:lnSpc>
              <a:spcBef>
                <a:spcPts val="0"/>
              </a:spcBef>
              <a:spcAft>
                <a:spcPts val="450"/>
              </a:spcAft>
              <a:buClr>
                <a:srgbClr val="000000"/>
              </a:buClr>
              <a:buSzTx/>
              <a:buFont typeface="Arial"/>
              <a:buNone/>
              <a:tabLst/>
              <a:defRPr/>
            </a:pPr>
            <a:endParaRPr kumimoji="0" lang="en-US" sz="1100" b="0" i="0" u="none" strike="noStrike" kern="0" cap="none" spc="0" normalizeH="0" baseline="0" noProof="0">
              <a:ln>
                <a:noFill/>
              </a:ln>
              <a:solidFill>
                <a:srgbClr val="000000"/>
              </a:solidFill>
              <a:effectLst/>
              <a:uLnTx/>
              <a:uFillTx/>
              <a:latin typeface="Roboto" panose="02000000000000000000" pitchFamily="2" charset="0"/>
              <a:ea typeface="Roboto" panose="02000000000000000000" pitchFamily="2" charset="0"/>
              <a:cs typeface="Roboto" panose="02000000000000000000" pitchFamily="2" charset="0"/>
              <a:sym typeface="Arial"/>
            </a:endParaRPr>
          </a:p>
          <a:p>
            <a:pPr marL="0" marR="0" lvl="0" indent="0" algn="l" defTabSz="914400" rtl="0" eaLnBrk="1" fontAlgn="auto" latinLnBrk="0" hangingPunct="1">
              <a:lnSpc>
                <a:spcPct val="100000"/>
              </a:lnSpc>
              <a:spcBef>
                <a:spcPts val="0"/>
              </a:spcBef>
              <a:spcAft>
                <a:spcPts val="450"/>
              </a:spcAft>
              <a:buClr>
                <a:srgbClr val="000000"/>
              </a:buClr>
              <a:buSzTx/>
              <a:buFont typeface="Arial"/>
              <a:buNone/>
              <a:tabLst/>
              <a:defRPr/>
            </a:pPr>
            <a:endParaRPr kumimoji="0" lang="en-US" sz="900" b="0" i="0" u="none" strike="noStrike" kern="0" cap="none" spc="0" normalizeH="0" baseline="0" noProof="0">
              <a:ln>
                <a:noFill/>
              </a:ln>
              <a:solidFill>
                <a:srgbClr val="000000"/>
              </a:solidFill>
              <a:effectLst/>
              <a:uLnTx/>
              <a:uFillTx/>
              <a:latin typeface="Roboto" panose="02000000000000000000" pitchFamily="2" charset="0"/>
              <a:ea typeface="Roboto" panose="02000000000000000000" pitchFamily="2" charset="0"/>
              <a:cs typeface="Roboto" panose="02000000000000000000" pitchFamily="2" charset="0"/>
              <a:sym typeface="Arial"/>
            </a:endParaRPr>
          </a:p>
        </p:txBody>
      </p:sp>
      <p:pic>
        <p:nvPicPr>
          <p:cNvPr id="6" name="Picture 5">
            <a:extLst>
              <a:ext uri="{FF2B5EF4-FFF2-40B4-BE49-F238E27FC236}">
                <a16:creationId xmlns:a16="http://schemas.microsoft.com/office/drawing/2014/main" id="{9A6563F0-9396-6032-29AD-10D4BA8F84E9}"/>
              </a:ext>
            </a:extLst>
          </p:cNvPr>
          <p:cNvPicPr>
            <a:picLocks noChangeAspect="1"/>
          </p:cNvPicPr>
          <p:nvPr/>
        </p:nvPicPr>
        <p:blipFill>
          <a:blip r:embed="rId3"/>
          <a:stretch>
            <a:fillRect/>
          </a:stretch>
        </p:blipFill>
        <p:spPr>
          <a:xfrm>
            <a:off x="478936" y="2377440"/>
            <a:ext cx="7898640" cy="2688205"/>
          </a:xfrm>
          <a:prstGeom prst="rect">
            <a:avLst/>
          </a:prstGeom>
        </p:spPr>
      </p:pic>
      <p:sp>
        <p:nvSpPr>
          <p:cNvPr id="2" name="Rectangle 1">
            <a:extLst>
              <a:ext uri="{FF2B5EF4-FFF2-40B4-BE49-F238E27FC236}">
                <a16:creationId xmlns:a16="http://schemas.microsoft.com/office/drawing/2014/main" id="{5D437CAD-4160-0491-60D9-4F7FEAE2D234}"/>
              </a:ext>
            </a:extLst>
          </p:cNvPr>
          <p:cNvSpPr/>
          <p:nvPr/>
        </p:nvSpPr>
        <p:spPr>
          <a:xfrm>
            <a:off x="93645" y="578192"/>
            <a:ext cx="8207829" cy="336064"/>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900" b="1" i="0" u="none" strike="noStrike" kern="0" cap="none" spc="0" normalizeH="0" baseline="0" noProof="0">
              <a:ln>
                <a:noFill/>
              </a:ln>
              <a:solidFill>
                <a:prstClr val="black"/>
              </a:solidFill>
              <a:effectLst/>
              <a:uLnTx/>
              <a:uFillTx/>
              <a:latin typeface="Arial"/>
              <a:ea typeface="+mn-ea"/>
              <a:cs typeface="+mn-cs"/>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900" b="1" i="0" u="none" strike="noStrike" kern="0" cap="none" spc="0" normalizeH="0" baseline="0" noProof="0">
              <a:ln>
                <a:noFill/>
              </a:ln>
              <a:solidFill>
                <a:prstClr val="black"/>
              </a:solidFill>
              <a:effectLst/>
              <a:uLnTx/>
              <a:uFillTx/>
              <a:latin typeface="News Cycle" panose="020B0604020202020204" charset="2"/>
              <a:ea typeface="+mn-ea"/>
              <a:cs typeface="+mn-cs"/>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900" b="1" i="0" u="none" strike="noStrike" kern="0" cap="none" spc="0" normalizeH="0" baseline="0" noProof="0">
                <a:ln>
                  <a:noFill/>
                </a:ln>
                <a:solidFill>
                  <a:prstClr val="black"/>
                </a:solidFill>
                <a:effectLst/>
                <a:uLnTx/>
                <a:uFillTx/>
                <a:latin typeface="News Cycle" panose="020B0604020202020204" charset="2"/>
                <a:ea typeface="+mn-ea"/>
                <a:cs typeface="+mn-cs"/>
                <a:sym typeface="Arial"/>
              </a:rPr>
              <a:t>Instructions</a:t>
            </a:r>
            <a:r>
              <a:rPr kumimoji="0" lang="en-IN" sz="900" b="0" i="0" u="none" strike="noStrike" kern="0" cap="none" spc="0" normalizeH="0" baseline="0" noProof="0">
                <a:ln>
                  <a:noFill/>
                </a:ln>
                <a:solidFill>
                  <a:prstClr val="black"/>
                </a:solidFill>
                <a:effectLst/>
                <a:uLnTx/>
                <a:uFillTx/>
                <a:latin typeface="News Cycle" panose="020B0604020202020204" charset="2"/>
                <a:ea typeface="+mn-ea"/>
                <a:cs typeface="+mn-cs"/>
                <a:sym typeface="Arial"/>
              </a:rPr>
              <a:t>: HRBP to explain to attendees what are the success measures they need to consider while setting goals. Ask the attendees to </a:t>
            </a:r>
            <a:r>
              <a:rPr kumimoji="0" lang="en-US" altLang="en-US" sz="900" b="0" i="0" u="none" strike="noStrike" kern="0" cap="none" spc="0" normalizeH="0" baseline="0" noProof="0">
                <a:ln>
                  <a:noFill/>
                </a:ln>
                <a:solidFill>
                  <a:prstClr val="black"/>
                </a:solidFill>
                <a:effectLst/>
                <a:uLnTx/>
                <a:uFillTx/>
                <a:latin typeface="News Cycle" panose="020B0604020202020204" charset="2"/>
                <a:ea typeface="+mn-ea"/>
                <a:cs typeface="+mn-cs"/>
                <a:sym typeface="Arial"/>
              </a:rPr>
              <a:t>Reflect on the questions below to identify how measures of success can be added to your goals at fully performing, exceeded and distinguished levels.</a:t>
            </a:r>
            <a:endParaRPr kumimoji="0" lang="en-IN" sz="900" b="0" i="0" u="none" strike="noStrike" kern="0" cap="none" spc="0" normalizeH="0" baseline="0" noProof="0">
              <a:ln>
                <a:noFill/>
              </a:ln>
              <a:solidFill>
                <a:prstClr val="black"/>
              </a:solidFill>
              <a:effectLst/>
              <a:uLnTx/>
              <a:uFillTx/>
              <a:latin typeface="News Cycle" panose="020B0604020202020204" charset="2"/>
              <a:ea typeface="+mn-ea"/>
              <a:cs typeface="+mn-cs"/>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black"/>
              </a:solidFill>
              <a:effectLst/>
              <a:uLnTx/>
              <a:uFillTx/>
              <a:latin typeface="Segoe UI" panose="020B0502040204020203" pitchFamily="34" charset="0"/>
              <a:ea typeface="+mn-ea"/>
              <a:cs typeface="+mn-cs"/>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900" b="0" i="0" u="none" strike="noStrike" kern="0" cap="none" spc="0" normalizeH="0" baseline="0" noProof="0">
              <a:ln>
                <a:noFill/>
              </a:ln>
              <a:solidFill>
                <a:prstClr val="black"/>
              </a:solidFill>
              <a:effectLst/>
              <a:uLnTx/>
              <a:uFillTx/>
              <a:latin typeface="Arial"/>
              <a:ea typeface="+mn-ea"/>
              <a:cs typeface="+mn-cs"/>
              <a:sym typeface="Arial"/>
            </a:endParaRPr>
          </a:p>
        </p:txBody>
      </p:sp>
    </p:spTree>
    <p:extLst>
      <p:ext uri="{BB962C8B-B14F-4D97-AF65-F5344CB8AC3E}">
        <p14:creationId xmlns:p14="http://schemas.microsoft.com/office/powerpoint/2010/main" val="3895331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73" name="TextBox 72">
            <a:extLst>
              <a:ext uri="{FF2B5EF4-FFF2-40B4-BE49-F238E27FC236}">
                <a16:creationId xmlns:a16="http://schemas.microsoft.com/office/drawing/2014/main" id="{F6E46001-5C53-483D-B6E0-6BFC978F51D4}"/>
              </a:ext>
            </a:extLst>
          </p:cNvPr>
          <p:cNvSpPr txBox="1"/>
          <p:nvPr/>
        </p:nvSpPr>
        <p:spPr>
          <a:xfrm flipH="1">
            <a:off x="2298362" y="4688734"/>
            <a:ext cx="7241492"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BSC enables measurement of business performance across four quadrants:  </a:t>
            </a:r>
          </a:p>
        </p:txBody>
      </p:sp>
      <p:sp>
        <p:nvSpPr>
          <p:cNvPr id="74" name="TextBox 73">
            <a:extLst>
              <a:ext uri="{FF2B5EF4-FFF2-40B4-BE49-F238E27FC236}">
                <a16:creationId xmlns:a16="http://schemas.microsoft.com/office/drawing/2014/main" id="{58593086-F388-476E-95BB-A15D8ED46F5B}"/>
              </a:ext>
            </a:extLst>
          </p:cNvPr>
          <p:cNvSpPr txBox="1"/>
          <p:nvPr/>
        </p:nvSpPr>
        <p:spPr>
          <a:xfrm>
            <a:off x="208407" y="946469"/>
            <a:ext cx="8380678" cy="770660"/>
          </a:xfrm>
          <a:prstGeom prst="rect">
            <a:avLst/>
          </a:prstGeom>
          <a:noFill/>
        </p:spPr>
        <p:txBody>
          <a:bodyPr wrap="square" rtlCol="0">
            <a:spAutoFit/>
          </a:bodyPr>
          <a:lstStyle/>
          <a:p>
            <a:pPr marL="0" marR="0" lvl="0" indent="0" algn="just" defTabSz="914400" rtl="0" eaLnBrk="1" fontAlgn="auto" latinLnBrk="0" hangingPunct="1">
              <a:lnSpc>
                <a:spcPct val="125000"/>
              </a:lnSpc>
              <a:spcBef>
                <a:spcPts val="0"/>
              </a:spcBef>
              <a:spcAft>
                <a:spcPts val="800"/>
              </a:spcAft>
              <a:buClr>
                <a:srgbClr val="000000"/>
              </a:buClr>
              <a:buSzTx/>
              <a:buFont typeface="Arial"/>
              <a:buNone/>
              <a:tabLst/>
              <a:defRPr/>
            </a:pPr>
            <a:r>
              <a:rPr kumimoji="0" lang="en-IN" sz="1200" b="1" i="0" u="none" strike="noStrike" kern="0" cap="none" spc="0" normalizeH="0" baseline="0" noProof="0">
                <a:ln>
                  <a:noFill/>
                </a:ln>
                <a:solidFill>
                  <a:srgbClr val="DFE3E5">
                    <a:lumMod val="25000"/>
                  </a:srgbClr>
                </a:solidFill>
                <a:effectLst/>
                <a:uLnTx/>
                <a:uFillTx/>
                <a:latin typeface="News Cycle" panose="020B0604020202020204" charset="2"/>
                <a:ea typeface="Times New Roman" panose="02020603050405020304" pitchFamily="18" charset="0"/>
                <a:cs typeface="News Cycle" panose="020B0604020202020204" charset="2"/>
                <a:sym typeface="Arial"/>
              </a:rPr>
              <a:t>It is recommended that the number of goals should be between 3-6 for each individual and that no goal holds less than 10% weighting. The weight of each goal should be indicative of the amount of effort and work required to deliver on that goal. The sum total of the goals should add up to 100%.</a:t>
            </a:r>
            <a:endParaRPr kumimoji="0" lang="en-US" sz="1200" b="1" i="0" u="none" strike="noStrike" kern="0" cap="none" spc="0" normalizeH="0" baseline="0" noProof="0">
              <a:ln>
                <a:noFill/>
              </a:ln>
              <a:solidFill>
                <a:srgbClr val="DFE3E5">
                  <a:lumMod val="25000"/>
                </a:srgbClr>
              </a:solidFill>
              <a:effectLst/>
              <a:uLnTx/>
              <a:uFillTx/>
              <a:latin typeface="News Cycle" panose="020B0604020202020204" charset="2"/>
              <a:ea typeface="Times New Roman" panose="02020603050405020304" pitchFamily="18" charset="0"/>
              <a:cs typeface="News Cycle" panose="020B0604020202020204" charset="2"/>
              <a:sym typeface="Arial"/>
            </a:endParaRPr>
          </a:p>
        </p:txBody>
      </p:sp>
      <p:sp>
        <p:nvSpPr>
          <p:cNvPr id="77" name="Google Shape;170;p19">
            <a:extLst>
              <a:ext uri="{FF2B5EF4-FFF2-40B4-BE49-F238E27FC236}">
                <a16:creationId xmlns:a16="http://schemas.microsoft.com/office/drawing/2014/main" id="{9A408B0C-A838-4F14-B1E4-FFBEF8A6F3E1}"/>
              </a:ext>
            </a:extLst>
          </p:cNvPr>
          <p:cNvSpPr txBox="1">
            <a:spLocks/>
          </p:cNvSpPr>
          <p:nvPr/>
        </p:nvSpPr>
        <p:spPr>
          <a:xfrm>
            <a:off x="0" y="100545"/>
            <a:ext cx="6713520" cy="5068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marL="0" marR="0" lvl="0" indent="0" algn="l" defTabSz="914400" rtl="0" eaLnBrk="1" fontAlgn="auto" latinLnBrk="0" hangingPunct="1">
              <a:lnSpc>
                <a:spcPct val="100000"/>
              </a:lnSpc>
              <a:spcBef>
                <a:spcPts val="0"/>
              </a:spcBef>
              <a:spcAft>
                <a:spcPts val="0"/>
              </a:spcAft>
              <a:buClr>
                <a:prstClr val="white"/>
              </a:buClr>
              <a:buSzPts val="1800"/>
              <a:buFont typeface="Roboto Slab"/>
              <a:buNone/>
              <a:tabLst/>
              <a:defRPr/>
            </a:pPr>
            <a:r>
              <a:rPr kumimoji="0" lang="en-US" sz="2800" b="0" i="0" u="none" strike="noStrike" kern="0" cap="none" spc="0" normalizeH="0" baseline="0" noProof="0">
                <a:ln>
                  <a:noFill/>
                </a:ln>
                <a:solidFill>
                  <a:srgbClr val="00B0F0"/>
                </a:solidFill>
                <a:effectLst/>
                <a:uLnTx/>
                <a:uFillTx/>
                <a:latin typeface="Oswald" panose="00000500000000000000" pitchFamily="2" charset="0"/>
                <a:ea typeface="Roboto Slab"/>
                <a:cs typeface="News Cycle" panose="020B0604020202020204" charset="2"/>
                <a:sym typeface="Roboto Slab"/>
              </a:rPr>
              <a:t>Al-Futtaim Balanced Score Card (BSC)</a:t>
            </a:r>
          </a:p>
        </p:txBody>
      </p:sp>
      <p:grpSp>
        <p:nvGrpSpPr>
          <p:cNvPr id="18" name="Group 17">
            <a:extLst>
              <a:ext uri="{FF2B5EF4-FFF2-40B4-BE49-F238E27FC236}">
                <a16:creationId xmlns:a16="http://schemas.microsoft.com/office/drawing/2014/main" id="{6D874472-3C10-42DC-88BF-FC208F656110}"/>
              </a:ext>
            </a:extLst>
          </p:cNvPr>
          <p:cNvGrpSpPr/>
          <p:nvPr/>
        </p:nvGrpSpPr>
        <p:grpSpPr>
          <a:xfrm>
            <a:off x="3235759" y="1973576"/>
            <a:ext cx="2672482" cy="2522614"/>
            <a:chOff x="3146148" y="1973576"/>
            <a:chExt cx="2672482" cy="2522614"/>
          </a:xfrm>
        </p:grpSpPr>
        <p:grpSp>
          <p:nvGrpSpPr>
            <p:cNvPr id="17" name="Group 16">
              <a:extLst>
                <a:ext uri="{FF2B5EF4-FFF2-40B4-BE49-F238E27FC236}">
                  <a16:creationId xmlns:a16="http://schemas.microsoft.com/office/drawing/2014/main" id="{EA0B5938-B668-4B1B-BAE5-08C103472C30}"/>
                </a:ext>
              </a:extLst>
            </p:cNvPr>
            <p:cNvGrpSpPr/>
            <p:nvPr/>
          </p:nvGrpSpPr>
          <p:grpSpPr>
            <a:xfrm>
              <a:off x="3146148" y="1973576"/>
              <a:ext cx="914400" cy="921954"/>
              <a:chOff x="3166025" y="1781422"/>
              <a:chExt cx="914400" cy="921954"/>
            </a:xfrm>
          </p:grpSpPr>
          <p:cxnSp>
            <p:nvCxnSpPr>
              <p:cNvPr id="6" name="Straight Connector 5">
                <a:extLst>
                  <a:ext uri="{FF2B5EF4-FFF2-40B4-BE49-F238E27FC236}">
                    <a16:creationId xmlns:a16="http://schemas.microsoft.com/office/drawing/2014/main" id="{9CE72253-A672-46FE-BA14-02A8D51D033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96ACCE2-1113-466F-93D3-0C473FFEDA88}"/>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1" name="Group 80">
              <a:extLst>
                <a:ext uri="{FF2B5EF4-FFF2-40B4-BE49-F238E27FC236}">
                  <a16:creationId xmlns:a16="http://schemas.microsoft.com/office/drawing/2014/main" id="{86A6ECFD-1F16-4ACA-B29D-A00A650986F1}"/>
                </a:ext>
              </a:extLst>
            </p:cNvPr>
            <p:cNvGrpSpPr/>
            <p:nvPr/>
          </p:nvGrpSpPr>
          <p:grpSpPr>
            <a:xfrm rot="5400000">
              <a:off x="4900453" y="1969799"/>
              <a:ext cx="914400" cy="921954"/>
              <a:chOff x="3166025" y="1781422"/>
              <a:chExt cx="914400" cy="921954"/>
            </a:xfrm>
          </p:grpSpPr>
          <p:cxnSp>
            <p:nvCxnSpPr>
              <p:cNvPr id="82" name="Straight Connector 81">
                <a:extLst>
                  <a:ext uri="{FF2B5EF4-FFF2-40B4-BE49-F238E27FC236}">
                    <a16:creationId xmlns:a16="http://schemas.microsoft.com/office/drawing/2014/main" id="{49617DB4-35C2-4C9A-8661-AFA4E70A6E4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41D5640-49F5-46D3-A64E-07B5E74BF237}"/>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4" name="Group 83">
              <a:extLst>
                <a:ext uri="{FF2B5EF4-FFF2-40B4-BE49-F238E27FC236}">
                  <a16:creationId xmlns:a16="http://schemas.microsoft.com/office/drawing/2014/main" id="{FD54DB51-7E40-4531-9592-B93A2FEF4538}"/>
                </a:ext>
              </a:extLst>
            </p:cNvPr>
            <p:cNvGrpSpPr/>
            <p:nvPr/>
          </p:nvGrpSpPr>
          <p:grpSpPr>
            <a:xfrm rot="10800000">
              <a:off x="4904230" y="3574236"/>
              <a:ext cx="914400" cy="921954"/>
              <a:chOff x="3166025" y="1781422"/>
              <a:chExt cx="914400" cy="921954"/>
            </a:xfrm>
          </p:grpSpPr>
          <p:cxnSp>
            <p:nvCxnSpPr>
              <p:cNvPr id="85" name="Straight Connector 84">
                <a:extLst>
                  <a:ext uri="{FF2B5EF4-FFF2-40B4-BE49-F238E27FC236}">
                    <a16:creationId xmlns:a16="http://schemas.microsoft.com/office/drawing/2014/main" id="{0245F084-A866-4713-A5B9-CC895C180F84}"/>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EAA49E8D-CBD6-494F-B0CF-242E74E2E6AF}"/>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87" name="Group 86">
              <a:extLst>
                <a:ext uri="{FF2B5EF4-FFF2-40B4-BE49-F238E27FC236}">
                  <a16:creationId xmlns:a16="http://schemas.microsoft.com/office/drawing/2014/main" id="{F246DAF7-E8E9-4C78-8F49-73EC24D3DFEB}"/>
                </a:ext>
              </a:extLst>
            </p:cNvPr>
            <p:cNvGrpSpPr/>
            <p:nvPr/>
          </p:nvGrpSpPr>
          <p:grpSpPr>
            <a:xfrm rot="16200000">
              <a:off x="3149926" y="3570460"/>
              <a:ext cx="914400" cy="921954"/>
              <a:chOff x="3166025" y="1781422"/>
              <a:chExt cx="914400" cy="921954"/>
            </a:xfrm>
          </p:grpSpPr>
          <p:cxnSp>
            <p:nvCxnSpPr>
              <p:cNvPr id="88" name="Straight Connector 87">
                <a:extLst>
                  <a:ext uri="{FF2B5EF4-FFF2-40B4-BE49-F238E27FC236}">
                    <a16:creationId xmlns:a16="http://schemas.microsoft.com/office/drawing/2014/main" id="{72FB018E-EFE1-4AA0-BA40-8A75E201582D}"/>
                  </a:ext>
                </a:extLst>
              </p:cNvPr>
              <p:cNvCxnSpPr>
                <a:cxnSpLocks/>
              </p:cNvCxnSpPr>
              <p:nvPr/>
            </p:nvCxnSpPr>
            <p:spPr>
              <a:xfrm>
                <a:off x="3166025" y="2703376"/>
                <a:ext cx="9144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7179F520-164B-4879-859B-5F2A8697C89B}"/>
                  </a:ext>
                </a:extLst>
              </p:cNvPr>
              <p:cNvCxnSpPr>
                <a:cxnSpLocks/>
              </p:cNvCxnSpPr>
              <p:nvPr/>
            </p:nvCxnSpPr>
            <p:spPr>
              <a:xfrm flipV="1">
                <a:off x="4071060" y="1781422"/>
                <a:ext cx="0" cy="91440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grpSp>
        <p:nvGrpSpPr>
          <p:cNvPr id="90" name="Group 89">
            <a:extLst>
              <a:ext uri="{FF2B5EF4-FFF2-40B4-BE49-F238E27FC236}">
                <a16:creationId xmlns:a16="http://schemas.microsoft.com/office/drawing/2014/main" id="{AB1E9D94-1DFE-4722-9412-67590961C569}"/>
              </a:ext>
            </a:extLst>
          </p:cNvPr>
          <p:cNvGrpSpPr/>
          <p:nvPr/>
        </p:nvGrpSpPr>
        <p:grpSpPr>
          <a:xfrm>
            <a:off x="5234940" y="1825443"/>
            <a:ext cx="3200400" cy="798340"/>
            <a:chOff x="8921977" y="1390554"/>
            <a:chExt cx="4267200" cy="1064452"/>
          </a:xfrm>
        </p:grpSpPr>
        <p:sp>
          <p:nvSpPr>
            <p:cNvPr id="91" name="TextBox 90">
              <a:extLst>
                <a:ext uri="{FF2B5EF4-FFF2-40B4-BE49-F238E27FC236}">
                  <a16:creationId xmlns:a16="http://schemas.microsoft.com/office/drawing/2014/main" id="{35147267-0FF9-469B-9DB1-4521EC8EE76D}"/>
                </a:ext>
              </a:extLst>
            </p:cNvPr>
            <p:cNvSpPr txBox="1"/>
            <p:nvPr/>
          </p:nvSpPr>
          <p:spPr>
            <a:xfrm>
              <a:off x="8921977" y="1390554"/>
              <a:ext cx="4267200" cy="533480"/>
            </a:xfrm>
            <a:prstGeom prst="rect">
              <a:avLst/>
            </a:prstGeom>
            <a:noFill/>
          </p:spPr>
          <p:txBody>
            <a:bodyPr wrap="square" lIns="0" rIns="0" rtlCol="0" anchor="b">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01. MARKET</a:t>
              </a:r>
            </a:p>
          </p:txBody>
        </p:sp>
        <p:sp>
          <p:nvSpPr>
            <p:cNvPr id="92" name="TextBox 91">
              <a:extLst>
                <a:ext uri="{FF2B5EF4-FFF2-40B4-BE49-F238E27FC236}">
                  <a16:creationId xmlns:a16="http://schemas.microsoft.com/office/drawing/2014/main" id="{3C4E44BF-E7C2-4DB6-9207-AF89E9F81C29}"/>
                </a:ext>
              </a:extLst>
            </p:cNvPr>
            <p:cNvSpPr txBox="1"/>
            <p:nvPr/>
          </p:nvSpPr>
          <p:spPr>
            <a:xfrm>
              <a:off x="8921977" y="1921526"/>
              <a:ext cx="4267200" cy="533480"/>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Al-Futtaim’s performance in the context of the external or internal market; this includes customers, suppliers and principals</a:t>
              </a:r>
            </a:p>
          </p:txBody>
        </p:sp>
      </p:grpSp>
      <p:grpSp>
        <p:nvGrpSpPr>
          <p:cNvPr id="93" name="Group 92">
            <a:extLst>
              <a:ext uri="{FF2B5EF4-FFF2-40B4-BE49-F238E27FC236}">
                <a16:creationId xmlns:a16="http://schemas.microsoft.com/office/drawing/2014/main" id="{DA3C0BE9-B311-42CF-8A73-D35B09324892}"/>
              </a:ext>
            </a:extLst>
          </p:cNvPr>
          <p:cNvGrpSpPr/>
          <p:nvPr/>
        </p:nvGrpSpPr>
        <p:grpSpPr>
          <a:xfrm>
            <a:off x="5234940" y="3707609"/>
            <a:ext cx="3200400" cy="798340"/>
            <a:chOff x="8921977" y="1394910"/>
            <a:chExt cx="4267200" cy="1064452"/>
          </a:xfrm>
        </p:grpSpPr>
        <p:sp>
          <p:nvSpPr>
            <p:cNvPr id="94" name="TextBox 93">
              <a:extLst>
                <a:ext uri="{FF2B5EF4-FFF2-40B4-BE49-F238E27FC236}">
                  <a16:creationId xmlns:a16="http://schemas.microsoft.com/office/drawing/2014/main" id="{FBA6CCF8-2262-4021-8F71-D6800B1CB71B}"/>
                </a:ext>
              </a:extLst>
            </p:cNvPr>
            <p:cNvSpPr txBox="1"/>
            <p:nvPr/>
          </p:nvSpPr>
          <p:spPr>
            <a:xfrm>
              <a:off x="8921977" y="1394910"/>
              <a:ext cx="4267200" cy="533480"/>
            </a:xfrm>
            <a:prstGeom prst="rect">
              <a:avLst/>
            </a:prstGeom>
            <a:noFill/>
          </p:spPr>
          <p:txBody>
            <a:bodyPr wrap="square" lIns="0" rIns="0" rtlCol="0" anchor="b">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02. PEOPLE</a:t>
              </a:r>
            </a:p>
          </p:txBody>
        </p:sp>
        <p:sp>
          <p:nvSpPr>
            <p:cNvPr id="95" name="TextBox 94">
              <a:extLst>
                <a:ext uri="{FF2B5EF4-FFF2-40B4-BE49-F238E27FC236}">
                  <a16:creationId xmlns:a16="http://schemas.microsoft.com/office/drawing/2014/main" id="{803793C9-9CA4-4513-89FB-8CF47D69D45F}"/>
                </a:ext>
              </a:extLst>
            </p:cNvPr>
            <p:cNvSpPr txBox="1"/>
            <p:nvPr/>
          </p:nvSpPr>
          <p:spPr>
            <a:xfrm>
              <a:off x="8921977" y="1925882"/>
              <a:ext cx="4267200" cy="533480"/>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Al-Futtaim performance on people metrics  engagement, succession planning, Emiratisation.</a:t>
              </a:r>
            </a:p>
          </p:txBody>
        </p:sp>
      </p:grpSp>
      <p:grpSp>
        <p:nvGrpSpPr>
          <p:cNvPr id="96" name="Group 95">
            <a:extLst>
              <a:ext uri="{FF2B5EF4-FFF2-40B4-BE49-F238E27FC236}">
                <a16:creationId xmlns:a16="http://schemas.microsoft.com/office/drawing/2014/main" id="{6B34B438-4FEF-47DF-A841-F7A6621079BC}"/>
              </a:ext>
            </a:extLst>
          </p:cNvPr>
          <p:cNvGrpSpPr/>
          <p:nvPr/>
        </p:nvGrpSpPr>
        <p:grpSpPr>
          <a:xfrm>
            <a:off x="813894" y="3672447"/>
            <a:ext cx="3200400" cy="923330"/>
            <a:chOff x="985281" y="2596987"/>
            <a:chExt cx="3155388" cy="1231105"/>
          </a:xfrm>
        </p:grpSpPr>
        <p:sp>
          <p:nvSpPr>
            <p:cNvPr id="97" name="TextBox 96">
              <a:extLst>
                <a:ext uri="{FF2B5EF4-FFF2-40B4-BE49-F238E27FC236}">
                  <a16:creationId xmlns:a16="http://schemas.microsoft.com/office/drawing/2014/main" id="{0EB04FFB-8587-43C0-B921-EF978C5A2CBA}"/>
                </a:ext>
              </a:extLst>
            </p:cNvPr>
            <p:cNvSpPr txBox="1"/>
            <p:nvPr/>
          </p:nvSpPr>
          <p:spPr>
            <a:xfrm>
              <a:off x="985281" y="2596987"/>
              <a:ext cx="3155388" cy="492442"/>
            </a:xfrm>
            <a:prstGeom prst="rect">
              <a:avLst/>
            </a:prstGeom>
            <a:noFill/>
          </p:spPr>
          <p:txBody>
            <a:bodyPr wrap="square" lIns="0" rIns="0" rtlCol="0" anchor="b">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03. BUSINESS EXCELLENCE</a:t>
              </a:r>
            </a:p>
          </p:txBody>
        </p:sp>
        <p:sp>
          <p:nvSpPr>
            <p:cNvPr id="98" name="TextBox 97">
              <a:extLst>
                <a:ext uri="{FF2B5EF4-FFF2-40B4-BE49-F238E27FC236}">
                  <a16:creationId xmlns:a16="http://schemas.microsoft.com/office/drawing/2014/main" id="{0F9F4EB7-4FC4-473B-AED0-EC41C55C2E14}"/>
                </a:ext>
              </a:extLst>
            </p:cNvPr>
            <p:cNvSpPr txBox="1"/>
            <p:nvPr/>
          </p:nvSpPr>
          <p:spPr>
            <a:xfrm>
              <a:off x="985281" y="3089429"/>
              <a:ext cx="3155388" cy="738663"/>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The internal processes Al-Futtaim uses to get the work done. making sure we optimise performance efficiency &amp; effectiveness. Can also include major projects</a:t>
              </a:r>
            </a:p>
          </p:txBody>
        </p:sp>
      </p:grpSp>
      <p:grpSp>
        <p:nvGrpSpPr>
          <p:cNvPr id="99" name="Group 98">
            <a:extLst>
              <a:ext uri="{FF2B5EF4-FFF2-40B4-BE49-F238E27FC236}">
                <a16:creationId xmlns:a16="http://schemas.microsoft.com/office/drawing/2014/main" id="{401CD060-825B-4C35-96C7-F2CB8088FDFC}"/>
              </a:ext>
            </a:extLst>
          </p:cNvPr>
          <p:cNvGrpSpPr/>
          <p:nvPr/>
        </p:nvGrpSpPr>
        <p:grpSpPr>
          <a:xfrm>
            <a:off x="813894" y="1823598"/>
            <a:ext cx="3200400" cy="798340"/>
            <a:chOff x="332936" y="2555951"/>
            <a:chExt cx="4267200" cy="1064452"/>
          </a:xfrm>
        </p:grpSpPr>
        <p:sp>
          <p:nvSpPr>
            <p:cNvPr id="100" name="TextBox 99">
              <a:extLst>
                <a:ext uri="{FF2B5EF4-FFF2-40B4-BE49-F238E27FC236}">
                  <a16:creationId xmlns:a16="http://schemas.microsoft.com/office/drawing/2014/main" id="{B153412A-FBDD-4E81-8779-A25395198CE3}"/>
                </a:ext>
              </a:extLst>
            </p:cNvPr>
            <p:cNvSpPr txBox="1"/>
            <p:nvPr/>
          </p:nvSpPr>
          <p:spPr>
            <a:xfrm>
              <a:off x="332936" y="2555951"/>
              <a:ext cx="4267200" cy="533480"/>
            </a:xfrm>
            <a:prstGeom prst="rect">
              <a:avLst/>
            </a:prstGeom>
            <a:noFill/>
          </p:spPr>
          <p:txBody>
            <a:bodyPr wrap="square" lIns="0" rIns="0" rtlCol="0" anchor="b">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04. FINANCIAL</a:t>
              </a:r>
            </a:p>
          </p:txBody>
        </p:sp>
        <p:sp>
          <p:nvSpPr>
            <p:cNvPr id="101" name="TextBox 100">
              <a:extLst>
                <a:ext uri="{FF2B5EF4-FFF2-40B4-BE49-F238E27FC236}">
                  <a16:creationId xmlns:a16="http://schemas.microsoft.com/office/drawing/2014/main" id="{701E67C9-55FF-4A68-BA42-8DB5A054D9F0}"/>
                </a:ext>
              </a:extLst>
            </p:cNvPr>
            <p:cNvSpPr txBox="1"/>
            <p:nvPr/>
          </p:nvSpPr>
          <p:spPr>
            <a:xfrm>
              <a:off x="332936" y="3086923"/>
              <a:ext cx="4267200" cy="533480"/>
            </a:xfrm>
            <a:prstGeom prst="rect">
              <a:avLst/>
            </a:prstGeom>
            <a:noFill/>
          </p:spPr>
          <p:txBody>
            <a:bodyPr wrap="square" lIns="0" rIns="0" rtlCol="0" anchor="t">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cs typeface="News Cycle" panose="020B0604020202020204" charset="2"/>
                  <a:sym typeface="Arial"/>
                </a:rPr>
                <a:t>KPIs of how well Al-Futtaim is performing financially, including revenue, profitability and expenses.</a:t>
              </a:r>
            </a:p>
          </p:txBody>
        </p:sp>
      </p:grpSp>
      <p:sp>
        <p:nvSpPr>
          <p:cNvPr id="103" name="TextBox 102">
            <a:extLst>
              <a:ext uri="{FF2B5EF4-FFF2-40B4-BE49-F238E27FC236}">
                <a16:creationId xmlns:a16="http://schemas.microsoft.com/office/drawing/2014/main" id="{E6E72FDF-1083-4022-8E95-292CB622A64D}"/>
              </a:ext>
            </a:extLst>
          </p:cNvPr>
          <p:cNvSpPr txBox="1"/>
          <p:nvPr/>
        </p:nvSpPr>
        <p:spPr>
          <a:xfrm>
            <a:off x="3497477" y="2964561"/>
            <a:ext cx="2271616" cy="563616"/>
          </a:xfrm>
          <a:prstGeom prst="rect">
            <a:avLst/>
          </a:prstGeom>
          <a:noFill/>
        </p:spPr>
        <p:txBody>
          <a:bodyPr wrap="square">
            <a:spAutoFit/>
          </a:bodyPr>
          <a:lstStyle/>
          <a:p>
            <a:pPr marL="0" marR="0" lvl="0" indent="0" algn="ctr" defTabSz="914400" rtl="0" eaLnBrk="1" fontAlgn="auto" latinLnBrk="0" hangingPunct="1">
              <a:lnSpc>
                <a:spcPct val="125000"/>
              </a:lnSpc>
              <a:spcBef>
                <a:spcPts val="0"/>
              </a:spcBef>
              <a:spcAft>
                <a:spcPts val="800"/>
              </a:spcAft>
              <a:buClr>
                <a:srgbClr val="000000"/>
              </a:buClr>
              <a:buSzTx/>
              <a:buFont typeface="Arial"/>
              <a:buNone/>
              <a:tabLst/>
              <a:defRPr/>
            </a:pPr>
            <a:r>
              <a:rPr kumimoji="0" lang="en-IN" sz="1000" b="1" i="0" u="none" strike="noStrike" kern="0" cap="none" spc="0" normalizeH="0" baseline="0" noProof="0">
                <a:ln>
                  <a:noFill/>
                </a:ln>
                <a:solidFill>
                  <a:srgbClr val="1F4E79"/>
                </a:solidFill>
                <a:effectLst/>
                <a:uLnTx/>
                <a:uFillTx/>
                <a:latin typeface="News Cycle" panose="020B0604020202020204" charset="2"/>
                <a:ea typeface="Roboto" panose="02000000000000000000" pitchFamily="2" charset="0"/>
                <a:cs typeface="News Cycle" panose="020B0604020202020204" charset="2"/>
                <a:sym typeface="Arial"/>
              </a:rPr>
              <a:t>AL-FUTTAIM VALUES</a:t>
            </a:r>
            <a:endParaRPr kumimoji="0" lang="en-US" sz="1000" b="0" i="0" u="none" strike="noStrike" kern="0" cap="none" spc="0" normalizeH="0" baseline="0" noProof="0">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a:p>
            <a:pPr marL="0" marR="0" lvl="0" indent="0" algn="ctr" defTabSz="914400" rtl="0" eaLnBrk="1" fontAlgn="auto" latinLnBrk="0" hangingPunct="1">
              <a:lnSpc>
                <a:spcPct val="125000"/>
              </a:lnSpc>
              <a:spcBef>
                <a:spcPts val="0"/>
              </a:spcBef>
              <a:spcAft>
                <a:spcPts val="800"/>
              </a:spcAft>
              <a:buClr>
                <a:srgbClr val="000000"/>
              </a:buClr>
              <a:buSzTx/>
              <a:buFont typeface="Arial"/>
              <a:buNone/>
              <a:tabLst/>
              <a:defRPr/>
            </a:pPr>
            <a:r>
              <a:rPr kumimoji="0" lang="en-IN" sz="1000" b="1" i="0" u="none" strike="noStrike" kern="0" cap="none" spc="0" normalizeH="0" baseline="0" noProof="0">
                <a:ln>
                  <a:noFill/>
                </a:ln>
                <a:solidFill>
                  <a:srgbClr val="1F4E79"/>
                </a:solidFill>
                <a:effectLst/>
                <a:uLnTx/>
                <a:uFillTx/>
                <a:latin typeface="News Cycle" panose="020B0604020202020204" charset="2"/>
                <a:ea typeface="Roboto" panose="02000000000000000000" pitchFamily="2" charset="0"/>
                <a:cs typeface="News Cycle" panose="020B0604020202020204" charset="2"/>
                <a:sym typeface="Arial"/>
              </a:rPr>
              <a:t>LEADERSHIP COMPETENCIES</a:t>
            </a:r>
            <a:endParaRPr kumimoji="0" lang="en-US" sz="1000" b="0" i="0" u="none" strike="noStrike" kern="0" cap="none" spc="0" normalizeH="0" baseline="0" noProof="0">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endParaRPr>
          </a:p>
        </p:txBody>
      </p:sp>
      <p:sp>
        <p:nvSpPr>
          <p:cNvPr id="2" name="Rectangle 1">
            <a:extLst>
              <a:ext uri="{FF2B5EF4-FFF2-40B4-BE49-F238E27FC236}">
                <a16:creationId xmlns:a16="http://schemas.microsoft.com/office/drawing/2014/main" id="{2EE3BA1A-F337-08A1-69B7-0745E0A2DE10}"/>
              </a:ext>
            </a:extLst>
          </p:cNvPr>
          <p:cNvSpPr/>
          <p:nvPr/>
        </p:nvSpPr>
        <p:spPr>
          <a:xfrm>
            <a:off x="66817" y="543026"/>
            <a:ext cx="8455913" cy="330686"/>
          </a:xfrm>
          <a:prstGeom prst="rect">
            <a:avLst/>
          </a:prstGeom>
          <a:solidFill>
            <a:srgbClr val="D0D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900" b="1" i="0" u="none" strike="noStrike" kern="0" cap="none" spc="0" normalizeH="0" baseline="0" noProof="0">
                <a:ln>
                  <a:noFill/>
                </a:ln>
                <a:solidFill>
                  <a:prstClr val="black"/>
                </a:solidFill>
                <a:effectLst/>
                <a:uLnTx/>
                <a:uFillTx/>
                <a:latin typeface="News Cycle" panose="020B0604020202020204" charset="2"/>
                <a:ea typeface="+mn-ea"/>
                <a:cs typeface="+mn-cs"/>
                <a:sym typeface="Arial"/>
              </a:rPr>
              <a:t>Instructions</a:t>
            </a:r>
            <a:r>
              <a:rPr kumimoji="0" lang="en-IN" sz="900" b="0" i="0" u="none" strike="noStrike" kern="0" cap="none" spc="0" normalizeH="0" baseline="0" noProof="0">
                <a:ln>
                  <a:noFill/>
                </a:ln>
                <a:solidFill>
                  <a:prstClr val="black"/>
                </a:solidFill>
                <a:effectLst/>
                <a:uLnTx/>
                <a:uFillTx/>
                <a:latin typeface="News Cycle" panose="020B0604020202020204" charset="2"/>
                <a:ea typeface="+mn-ea"/>
                <a:cs typeface="+mn-cs"/>
                <a:sym typeface="Arial"/>
              </a:rPr>
              <a:t>: Meeting owner to explain how BSC translated into Divisional/Functional goals &amp; how Al-Futtaim use this to measure the performance of its employees and provides clarity and transparency to those employees and businesses in order for them to develop in their own roles and contribute to the progress of the organisation.</a:t>
            </a:r>
          </a:p>
        </p:txBody>
      </p:sp>
    </p:spTree>
    <p:extLst>
      <p:ext uri="{BB962C8B-B14F-4D97-AF65-F5344CB8AC3E}">
        <p14:creationId xmlns:p14="http://schemas.microsoft.com/office/powerpoint/2010/main" val="376117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83" name="Google Shape;183;p19"/>
          <p:cNvSpPr txBox="1">
            <a:spLocks noGrp="1"/>
          </p:cNvSpPr>
          <p:nvPr>
            <p:ph type="sldNum" idx="12"/>
          </p:nvPr>
        </p:nvSpPr>
        <p:spPr>
          <a:xfrm>
            <a:off x="8093562" y="4802950"/>
            <a:ext cx="359100" cy="4548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prstClr val="white"/>
                </a:solidFill>
                <a:effectLst/>
                <a:uLnTx/>
                <a:uFillTx/>
                <a:latin typeface="News Cycle" panose="020B0604020202020204" charset="2"/>
                <a:sym typeface="Oswald"/>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12</a:t>
            </a:fld>
            <a:endParaRPr kumimoji="0" sz="1300" b="0" i="0" u="none" strike="noStrike" kern="0" cap="none" spc="0" normalizeH="0" baseline="0" noProof="0">
              <a:ln>
                <a:noFill/>
              </a:ln>
              <a:solidFill>
                <a:prstClr val="white"/>
              </a:solidFill>
              <a:effectLst/>
              <a:uLnTx/>
              <a:uFillTx/>
              <a:latin typeface="News Cycle" panose="020B0604020202020204" charset="2"/>
              <a:sym typeface="Oswald"/>
            </a:endParaRPr>
          </a:p>
        </p:txBody>
      </p:sp>
      <p:sp>
        <p:nvSpPr>
          <p:cNvPr id="37" name="Freeform: Shape 36">
            <a:extLst>
              <a:ext uri="{FF2B5EF4-FFF2-40B4-BE49-F238E27FC236}">
                <a16:creationId xmlns:a16="http://schemas.microsoft.com/office/drawing/2014/main" id="{2201CBF3-A6F2-4CD3-A2F4-B587908B7849}"/>
              </a:ext>
            </a:extLst>
          </p:cNvPr>
          <p:cNvSpPr/>
          <p:nvPr/>
        </p:nvSpPr>
        <p:spPr>
          <a:xfrm>
            <a:off x="407773" y="702158"/>
            <a:ext cx="594273" cy="1251210"/>
          </a:xfrm>
          <a:custGeom>
            <a:avLst/>
            <a:gdLst>
              <a:gd name="connsiteX0" fmla="*/ 0 w 650082"/>
              <a:gd name="connsiteY0" fmla="*/ 0 h 1407319"/>
              <a:gd name="connsiteX1" fmla="*/ 650082 w 650082"/>
              <a:gd name="connsiteY1" fmla="*/ 792956 h 1407319"/>
              <a:gd name="connsiteX2" fmla="*/ 647700 w 650082"/>
              <a:gd name="connsiteY2" fmla="*/ 1407319 h 1407319"/>
              <a:gd name="connsiteX3" fmla="*/ 2382 w 650082"/>
              <a:gd name="connsiteY3" fmla="*/ 931069 h 1407319"/>
              <a:gd name="connsiteX4" fmla="*/ 0 w 650082"/>
              <a:gd name="connsiteY4" fmla="*/ 0 h 1407319"/>
              <a:gd name="connsiteX0" fmla="*/ 793 w 650875"/>
              <a:gd name="connsiteY0" fmla="*/ 0 h 1407319"/>
              <a:gd name="connsiteX1" fmla="*/ 650875 w 650875"/>
              <a:gd name="connsiteY1" fmla="*/ 792956 h 1407319"/>
              <a:gd name="connsiteX2" fmla="*/ 648493 w 650875"/>
              <a:gd name="connsiteY2" fmla="*/ 1407319 h 1407319"/>
              <a:gd name="connsiteX3" fmla="*/ 0 w 650875"/>
              <a:gd name="connsiteY3" fmla="*/ 924719 h 1407319"/>
              <a:gd name="connsiteX4" fmla="*/ 793 w 650875"/>
              <a:gd name="connsiteY4" fmla="*/ 0 h 1407319"/>
              <a:gd name="connsiteX0" fmla="*/ 3174 w 653256"/>
              <a:gd name="connsiteY0" fmla="*/ 0 h 1407319"/>
              <a:gd name="connsiteX1" fmla="*/ 653256 w 653256"/>
              <a:gd name="connsiteY1" fmla="*/ 792956 h 1407319"/>
              <a:gd name="connsiteX2" fmla="*/ 650874 w 653256"/>
              <a:gd name="connsiteY2" fmla="*/ 1407319 h 1407319"/>
              <a:gd name="connsiteX3" fmla="*/ 0 w 653256"/>
              <a:gd name="connsiteY3" fmla="*/ 927100 h 1407319"/>
              <a:gd name="connsiteX4" fmla="*/ 3174 w 653256"/>
              <a:gd name="connsiteY4" fmla="*/ 0 h 1407319"/>
              <a:gd name="connsiteX0" fmla="*/ 3174 w 653256"/>
              <a:gd name="connsiteY0" fmla="*/ 0 h 1407319"/>
              <a:gd name="connsiteX1" fmla="*/ 653256 w 653256"/>
              <a:gd name="connsiteY1" fmla="*/ 792956 h 1407319"/>
              <a:gd name="connsiteX2" fmla="*/ 650874 w 653256"/>
              <a:gd name="connsiteY2" fmla="*/ 1407319 h 1407319"/>
              <a:gd name="connsiteX3" fmla="*/ 0 w 653256"/>
              <a:gd name="connsiteY3" fmla="*/ 929481 h 1407319"/>
              <a:gd name="connsiteX4" fmla="*/ 3174 w 653256"/>
              <a:gd name="connsiteY4" fmla="*/ 0 h 1407319"/>
              <a:gd name="connsiteX0" fmla="*/ 22 w 654867"/>
              <a:gd name="connsiteY0" fmla="*/ 0 h 1407319"/>
              <a:gd name="connsiteX1" fmla="*/ 654867 w 654867"/>
              <a:gd name="connsiteY1" fmla="*/ 792956 h 1407319"/>
              <a:gd name="connsiteX2" fmla="*/ 652485 w 654867"/>
              <a:gd name="connsiteY2" fmla="*/ 1407319 h 1407319"/>
              <a:gd name="connsiteX3" fmla="*/ 1611 w 654867"/>
              <a:gd name="connsiteY3" fmla="*/ 929481 h 1407319"/>
              <a:gd name="connsiteX4" fmla="*/ 22 w 654867"/>
              <a:gd name="connsiteY4" fmla="*/ 0 h 1407319"/>
              <a:gd name="connsiteX0" fmla="*/ 22 w 654867"/>
              <a:gd name="connsiteY0" fmla="*/ 0 h 1404938"/>
              <a:gd name="connsiteX1" fmla="*/ 654867 w 654867"/>
              <a:gd name="connsiteY1" fmla="*/ 790575 h 1404938"/>
              <a:gd name="connsiteX2" fmla="*/ 652485 w 654867"/>
              <a:gd name="connsiteY2" fmla="*/ 1404938 h 1404938"/>
              <a:gd name="connsiteX3" fmla="*/ 1611 w 654867"/>
              <a:gd name="connsiteY3" fmla="*/ 927100 h 1404938"/>
              <a:gd name="connsiteX4" fmla="*/ 22 w 654867"/>
              <a:gd name="connsiteY4" fmla="*/ 0 h 1404938"/>
              <a:gd name="connsiteX0" fmla="*/ 22 w 654867"/>
              <a:gd name="connsiteY0" fmla="*/ 0 h 1407319"/>
              <a:gd name="connsiteX1" fmla="*/ 654867 w 654867"/>
              <a:gd name="connsiteY1" fmla="*/ 792956 h 1407319"/>
              <a:gd name="connsiteX2" fmla="*/ 652485 w 654867"/>
              <a:gd name="connsiteY2" fmla="*/ 1407319 h 1407319"/>
              <a:gd name="connsiteX3" fmla="*/ 1611 w 654867"/>
              <a:gd name="connsiteY3" fmla="*/ 929481 h 1407319"/>
              <a:gd name="connsiteX4" fmla="*/ 22 w 654867"/>
              <a:gd name="connsiteY4" fmla="*/ 0 h 1407319"/>
              <a:gd name="connsiteX0" fmla="*/ 22 w 654867"/>
              <a:gd name="connsiteY0" fmla="*/ 0 h 1404937"/>
              <a:gd name="connsiteX1" fmla="*/ 654867 w 654867"/>
              <a:gd name="connsiteY1" fmla="*/ 790574 h 1404937"/>
              <a:gd name="connsiteX2" fmla="*/ 652485 w 654867"/>
              <a:gd name="connsiteY2" fmla="*/ 1404937 h 1404937"/>
              <a:gd name="connsiteX3" fmla="*/ 1611 w 654867"/>
              <a:gd name="connsiteY3" fmla="*/ 927099 h 1404937"/>
              <a:gd name="connsiteX4" fmla="*/ 22 w 654867"/>
              <a:gd name="connsiteY4" fmla="*/ 0 h 1404937"/>
              <a:gd name="connsiteX0" fmla="*/ 22 w 654867"/>
              <a:gd name="connsiteY0" fmla="*/ 0 h 1409700"/>
              <a:gd name="connsiteX1" fmla="*/ 654867 w 654867"/>
              <a:gd name="connsiteY1" fmla="*/ 795337 h 1409700"/>
              <a:gd name="connsiteX2" fmla="*/ 652485 w 654867"/>
              <a:gd name="connsiteY2" fmla="*/ 1409700 h 1409700"/>
              <a:gd name="connsiteX3" fmla="*/ 1611 w 654867"/>
              <a:gd name="connsiteY3" fmla="*/ 931862 h 1409700"/>
              <a:gd name="connsiteX4" fmla="*/ 22 w 654867"/>
              <a:gd name="connsiteY4" fmla="*/ 0 h 1409700"/>
              <a:gd name="connsiteX0" fmla="*/ 22 w 654867"/>
              <a:gd name="connsiteY0" fmla="*/ 0 h 1407318"/>
              <a:gd name="connsiteX1" fmla="*/ 654867 w 654867"/>
              <a:gd name="connsiteY1" fmla="*/ 792955 h 1407318"/>
              <a:gd name="connsiteX2" fmla="*/ 652485 w 654867"/>
              <a:gd name="connsiteY2" fmla="*/ 1407318 h 1407318"/>
              <a:gd name="connsiteX3" fmla="*/ 1611 w 654867"/>
              <a:gd name="connsiteY3" fmla="*/ 929480 h 1407318"/>
              <a:gd name="connsiteX4" fmla="*/ 22 w 654867"/>
              <a:gd name="connsiteY4" fmla="*/ 0 h 1407318"/>
              <a:gd name="connsiteX0" fmla="*/ 22 w 654867"/>
              <a:gd name="connsiteY0" fmla="*/ 0 h 1404936"/>
              <a:gd name="connsiteX1" fmla="*/ 654867 w 654867"/>
              <a:gd name="connsiteY1" fmla="*/ 792955 h 1404936"/>
              <a:gd name="connsiteX2" fmla="*/ 652485 w 654867"/>
              <a:gd name="connsiteY2" fmla="*/ 1404936 h 1404936"/>
              <a:gd name="connsiteX3" fmla="*/ 1611 w 654867"/>
              <a:gd name="connsiteY3" fmla="*/ 929480 h 1404936"/>
              <a:gd name="connsiteX4" fmla="*/ 22 w 654867"/>
              <a:gd name="connsiteY4" fmla="*/ 0 h 1404936"/>
              <a:gd name="connsiteX0" fmla="*/ 22 w 654867"/>
              <a:gd name="connsiteY0" fmla="*/ 0 h 1404936"/>
              <a:gd name="connsiteX1" fmla="*/ 654867 w 654867"/>
              <a:gd name="connsiteY1" fmla="*/ 799348 h 1404936"/>
              <a:gd name="connsiteX2" fmla="*/ 652485 w 654867"/>
              <a:gd name="connsiteY2" fmla="*/ 1404936 h 1404936"/>
              <a:gd name="connsiteX3" fmla="*/ 1611 w 654867"/>
              <a:gd name="connsiteY3" fmla="*/ 929480 h 1404936"/>
              <a:gd name="connsiteX4" fmla="*/ 22 w 654867"/>
              <a:gd name="connsiteY4" fmla="*/ 0 h 1404936"/>
              <a:gd name="connsiteX0" fmla="*/ 22 w 654867"/>
              <a:gd name="connsiteY0" fmla="*/ 0 h 1407067"/>
              <a:gd name="connsiteX1" fmla="*/ 654867 w 654867"/>
              <a:gd name="connsiteY1" fmla="*/ 799348 h 1407067"/>
              <a:gd name="connsiteX2" fmla="*/ 652485 w 654867"/>
              <a:gd name="connsiteY2" fmla="*/ 1407067 h 1407067"/>
              <a:gd name="connsiteX3" fmla="*/ 1611 w 654867"/>
              <a:gd name="connsiteY3" fmla="*/ 929480 h 1407067"/>
              <a:gd name="connsiteX4" fmla="*/ 22 w 654867"/>
              <a:gd name="connsiteY4" fmla="*/ 0 h 1407067"/>
              <a:gd name="connsiteX0" fmla="*/ 22 w 654867"/>
              <a:gd name="connsiteY0" fmla="*/ 0 h 1407067"/>
              <a:gd name="connsiteX1" fmla="*/ 654867 w 654867"/>
              <a:gd name="connsiteY1" fmla="*/ 799348 h 1407067"/>
              <a:gd name="connsiteX2" fmla="*/ 650278 w 654867"/>
              <a:gd name="connsiteY2" fmla="*/ 1407067 h 1407067"/>
              <a:gd name="connsiteX3" fmla="*/ 1611 w 654867"/>
              <a:gd name="connsiteY3" fmla="*/ 929480 h 1407067"/>
              <a:gd name="connsiteX4" fmla="*/ 22 w 654867"/>
              <a:gd name="connsiteY4" fmla="*/ 0 h 1407067"/>
              <a:gd name="connsiteX0" fmla="*/ 22 w 654867"/>
              <a:gd name="connsiteY0" fmla="*/ 0 h 1414049"/>
              <a:gd name="connsiteX1" fmla="*/ 654867 w 654867"/>
              <a:gd name="connsiteY1" fmla="*/ 799348 h 1414049"/>
              <a:gd name="connsiteX2" fmla="*/ 650278 w 654867"/>
              <a:gd name="connsiteY2" fmla="*/ 1414049 h 1414049"/>
              <a:gd name="connsiteX3" fmla="*/ 1611 w 654867"/>
              <a:gd name="connsiteY3" fmla="*/ 929480 h 1414049"/>
              <a:gd name="connsiteX4" fmla="*/ 22 w 654867"/>
              <a:gd name="connsiteY4" fmla="*/ 0 h 1414049"/>
              <a:gd name="connsiteX0" fmla="*/ 2827 w 657672"/>
              <a:gd name="connsiteY0" fmla="*/ 0 h 1414049"/>
              <a:gd name="connsiteX1" fmla="*/ 657672 w 657672"/>
              <a:gd name="connsiteY1" fmla="*/ 799348 h 1414049"/>
              <a:gd name="connsiteX2" fmla="*/ 653083 w 657672"/>
              <a:gd name="connsiteY2" fmla="*/ 1414049 h 1414049"/>
              <a:gd name="connsiteX3" fmla="*/ 0 w 657672"/>
              <a:gd name="connsiteY3" fmla="*/ 938789 h 1414049"/>
              <a:gd name="connsiteX4" fmla="*/ 2827 w 657672"/>
              <a:gd name="connsiteY4" fmla="*/ 0 h 14140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672" h="1414049">
                <a:moveTo>
                  <a:pt x="2827" y="0"/>
                </a:moveTo>
                <a:lnTo>
                  <a:pt x="657672" y="799348"/>
                </a:lnTo>
                <a:cubicBezTo>
                  <a:pt x="656142" y="1001921"/>
                  <a:pt x="654613" y="1211476"/>
                  <a:pt x="653083" y="1414049"/>
                </a:cubicBezTo>
                <a:lnTo>
                  <a:pt x="0" y="938789"/>
                </a:lnTo>
                <a:cubicBezTo>
                  <a:pt x="264" y="630549"/>
                  <a:pt x="2563" y="308240"/>
                  <a:pt x="2827" y="0"/>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white"/>
              </a:solidFill>
              <a:effectLst/>
              <a:uLnTx/>
              <a:uFillTx/>
              <a:latin typeface="News Cycle" panose="020B0604020202020204" charset="2"/>
              <a:sym typeface="Arial"/>
            </a:endParaRPr>
          </a:p>
        </p:txBody>
      </p:sp>
      <p:sp>
        <p:nvSpPr>
          <p:cNvPr id="38" name="Freeform: Shape 37">
            <a:extLst>
              <a:ext uri="{FF2B5EF4-FFF2-40B4-BE49-F238E27FC236}">
                <a16:creationId xmlns:a16="http://schemas.microsoft.com/office/drawing/2014/main" id="{73DD6540-85A6-4D8E-9695-793551C5A037}"/>
              </a:ext>
            </a:extLst>
          </p:cNvPr>
          <p:cNvSpPr/>
          <p:nvPr/>
        </p:nvSpPr>
        <p:spPr>
          <a:xfrm>
            <a:off x="290873" y="1458844"/>
            <a:ext cx="711112" cy="1124988"/>
          </a:xfrm>
          <a:custGeom>
            <a:avLst/>
            <a:gdLst>
              <a:gd name="connsiteX0" fmla="*/ 0 w 650081"/>
              <a:gd name="connsiteY0" fmla="*/ 0 h 1088231"/>
              <a:gd name="connsiteX1" fmla="*/ 645318 w 650081"/>
              <a:gd name="connsiteY1" fmla="*/ 476250 h 1088231"/>
              <a:gd name="connsiteX2" fmla="*/ 650081 w 650081"/>
              <a:gd name="connsiteY2" fmla="*/ 1088231 h 1088231"/>
              <a:gd name="connsiteX3" fmla="*/ 0 w 650081"/>
              <a:gd name="connsiteY3" fmla="*/ 931068 h 1088231"/>
              <a:gd name="connsiteX4" fmla="*/ 0 w 650081"/>
              <a:gd name="connsiteY4" fmla="*/ 0 h 1088231"/>
              <a:gd name="connsiteX0" fmla="*/ 0 w 650081"/>
              <a:gd name="connsiteY0" fmla="*/ 0 h 1092493"/>
              <a:gd name="connsiteX1" fmla="*/ 645318 w 650081"/>
              <a:gd name="connsiteY1" fmla="*/ 476250 h 1092493"/>
              <a:gd name="connsiteX2" fmla="*/ 650081 w 650081"/>
              <a:gd name="connsiteY2" fmla="*/ 1092493 h 1092493"/>
              <a:gd name="connsiteX3" fmla="*/ 0 w 650081"/>
              <a:gd name="connsiteY3" fmla="*/ 931068 h 1092493"/>
              <a:gd name="connsiteX4" fmla="*/ 0 w 650081"/>
              <a:gd name="connsiteY4" fmla="*/ 0 h 1092493"/>
              <a:gd name="connsiteX0" fmla="*/ 0 w 650081"/>
              <a:gd name="connsiteY0" fmla="*/ 0 h 1092493"/>
              <a:gd name="connsiteX1" fmla="*/ 645318 w 650081"/>
              <a:gd name="connsiteY1" fmla="*/ 476250 h 1092493"/>
              <a:gd name="connsiteX2" fmla="*/ 650081 w 650081"/>
              <a:gd name="connsiteY2" fmla="*/ 1092493 h 1092493"/>
              <a:gd name="connsiteX3" fmla="*/ 0 w 650081"/>
              <a:gd name="connsiteY3" fmla="*/ 933199 h 1092493"/>
              <a:gd name="connsiteX4" fmla="*/ 0 w 650081"/>
              <a:gd name="connsiteY4" fmla="*/ 0 h 1092493"/>
              <a:gd name="connsiteX0" fmla="*/ 6575 w 656656"/>
              <a:gd name="connsiteY0" fmla="*/ 0 h 1092493"/>
              <a:gd name="connsiteX1" fmla="*/ 651893 w 656656"/>
              <a:gd name="connsiteY1" fmla="*/ 476250 h 1092493"/>
              <a:gd name="connsiteX2" fmla="*/ 656656 w 656656"/>
              <a:gd name="connsiteY2" fmla="*/ 1092493 h 1092493"/>
              <a:gd name="connsiteX3" fmla="*/ 0 w 656656"/>
              <a:gd name="connsiteY3" fmla="*/ 940181 h 1092493"/>
              <a:gd name="connsiteX4" fmla="*/ 6575 w 656656"/>
              <a:gd name="connsiteY4" fmla="*/ 0 h 1092493"/>
              <a:gd name="connsiteX0" fmla="*/ 6575 w 654465"/>
              <a:gd name="connsiteY0" fmla="*/ 0 h 1099474"/>
              <a:gd name="connsiteX1" fmla="*/ 651893 w 654465"/>
              <a:gd name="connsiteY1" fmla="*/ 476250 h 1099474"/>
              <a:gd name="connsiteX2" fmla="*/ 654465 w 654465"/>
              <a:gd name="connsiteY2" fmla="*/ 1099474 h 1099474"/>
              <a:gd name="connsiteX3" fmla="*/ 0 w 654465"/>
              <a:gd name="connsiteY3" fmla="*/ 940181 h 1099474"/>
              <a:gd name="connsiteX4" fmla="*/ 6575 w 654465"/>
              <a:gd name="connsiteY4" fmla="*/ 0 h 1099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465" h="1099474">
                <a:moveTo>
                  <a:pt x="6575" y="0"/>
                </a:moveTo>
                <a:lnTo>
                  <a:pt x="651893" y="476250"/>
                </a:lnTo>
                <a:cubicBezTo>
                  <a:pt x="653481" y="680244"/>
                  <a:pt x="652877" y="895480"/>
                  <a:pt x="654465" y="1099474"/>
                </a:cubicBezTo>
                <a:lnTo>
                  <a:pt x="0" y="940181"/>
                </a:lnTo>
                <a:cubicBezTo>
                  <a:pt x="2192" y="626787"/>
                  <a:pt x="4383" y="313394"/>
                  <a:pt x="6575" y="0"/>
                </a:cubicBezTo>
                <a:close/>
              </a:path>
            </a:pathLst>
          </a:custGeom>
          <a:solidFill>
            <a:srgbClr val="004F9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a:ln>
                <a:noFill/>
              </a:ln>
              <a:solidFill>
                <a:prstClr val="white"/>
              </a:solidFill>
              <a:effectLst/>
              <a:uLnTx/>
              <a:uFillTx/>
              <a:latin typeface="News Cycle" panose="020B0604020202020204" charset="2"/>
              <a:sym typeface="Arial"/>
            </a:endParaRPr>
          </a:p>
        </p:txBody>
      </p:sp>
      <p:sp>
        <p:nvSpPr>
          <p:cNvPr id="39" name="Freeform: Shape 38">
            <a:extLst>
              <a:ext uri="{FF2B5EF4-FFF2-40B4-BE49-F238E27FC236}">
                <a16:creationId xmlns:a16="http://schemas.microsoft.com/office/drawing/2014/main" id="{154A578D-D2C0-4D30-844B-D3D95063DC16}"/>
              </a:ext>
            </a:extLst>
          </p:cNvPr>
          <p:cNvSpPr/>
          <p:nvPr/>
        </p:nvSpPr>
        <p:spPr>
          <a:xfrm>
            <a:off x="288327" y="2406150"/>
            <a:ext cx="716204" cy="965119"/>
          </a:xfrm>
          <a:custGeom>
            <a:avLst/>
            <a:gdLst>
              <a:gd name="connsiteX0" fmla="*/ 0 w 650082"/>
              <a:gd name="connsiteY0" fmla="*/ 926307 h 926307"/>
              <a:gd name="connsiteX1" fmla="*/ 650082 w 650082"/>
              <a:gd name="connsiteY1" fmla="*/ 771525 h 926307"/>
              <a:gd name="connsiteX2" fmla="*/ 650082 w 650082"/>
              <a:gd name="connsiteY2" fmla="*/ 157163 h 926307"/>
              <a:gd name="connsiteX3" fmla="*/ 2382 w 650082"/>
              <a:gd name="connsiteY3" fmla="*/ 0 h 926307"/>
              <a:gd name="connsiteX4" fmla="*/ 0 w 650082"/>
              <a:gd name="connsiteY4" fmla="*/ 926307 h 926307"/>
              <a:gd name="connsiteX0" fmla="*/ 2381 w 652463"/>
              <a:gd name="connsiteY0" fmla="*/ 926307 h 926307"/>
              <a:gd name="connsiteX1" fmla="*/ 652463 w 652463"/>
              <a:gd name="connsiteY1" fmla="*/ 771525 h 926307"/>
              <a:gd name="connsiteX2" fmla="*/ 652463 w 652463"/>
              <a:gd name="connsiteY2" fmla="*/ 157163 h 926307"/>
              <a:gd name="connsiteX3" fmla="*/ 0 w 652463"/>
              <a:gd name="connsiteY3" fmla="*/ 0 h 926307"/>
              <a:gd name="connsiteX4" fmla="*/ 2381 w 652463"/>
              <a:gd name="connsiteY4" fmla="*/ 926307 h 926307"/>
              <a:gd name="connsiteX0" fmla="*/ 229 w 652692"/>
              <a:gd name="connsiteY0" fmla="*/ 926307 h 926307"/>
              <a:gd name="connsiteX1" fmla="*/ 652692 w 652692"/>
              <a:gd name="connsiteY1" fmla="*/ 771525 h 926307"/>
              <a:gd name="connsiteX2" fmla="*/ 652692 w 652692"/>
              <a:gd name="connsiteY2" fmla="*/ 157163 h 926307"/>
              <a:gd name="connsiteX3" fmla="*/ 229 w 652692"/>
              <a:gd name="connsiteY3" fmla="*/ 0 h 926307"/>
              <a:gd name="connsiteX4" fmla="*/ 229 w 652692"/>
              <a:gd name="connsiteY4" fmla="*/ 926307 h 926307"/>
              <a:gd name="connsiteX0" fmla="*/ 105 w 654949"/>
              <a:gd name="connsiteY0" fmla="*/ 928688 h 928688"/>
              <a:gd name="connsiteX1" fmla="*/ 654949 w 654949"/>
              <a:gd name="connsiteY1" fmla="*/ 771525 h 928688"/>
              <a:gd name="connsiteX2" fmla="*/ 654949 w 654949"/>
              <a:gd name="connsiteY2" fmla="*/ 157163 h 928688"/>
              <a:gd name="connsiteX3" fmla="*/ 2486 w 654949"/>
              <a:gd name="connsiteY3" fmla="*/ 0 h 928688"/>
              <a:gd name="connsiteX4" fmla="*/ 105 w 654949"/>
              <a:gd name="connsiteY4" fmla="*/ 928688 h 928688"/>
              <a:gd name="connsiteX0" fmla="*/ 105 w 654949"/>
              <a:gd name="connsiteY0" fmla="*/ 928688 h 928688"/>
              <a:gd name="connsiteX1" fmla="*/ 654949 w 654949"/>
              <a:gd name="connsiteY1" fmla="*/ 771525 h 928688"/>
              <a:gd name="connsiteX2" fmla="*/ 654949 w 654949"/>
              <a:gd name="connsiteY2" fmla="*/ 154781 h 928688"/>
              <a:gd name="connsiteX3" fmla="*/ 2486 w 654949"/>
              <a:gd name="connsiteY3" fmla="*/ 0 h 928688"/>
              <a:gd name="connsiteX4" fmla="*/ 105 w 654949"/>
              <a:gd name="connsiteY4" fmla="*/ 928688 h 928688"/>
              <a:gd name="connsiteX0" fmla="*/ 105 w 654949"/>
              <a:gd name="connsiteY0" fmla="*/ 930820 h 930820"/>
              <a:gd name="connsiteX1" fmla="*/ 654949 w 654949"/>
              <a:gd name="connsiteY1" fmla="*/ 771525 h 930820"/>
              <a:gd name="connsiteX2" fmla="*/ 654949 w 654949"/>
              <a:gd name="connsiteY2" fmla="*/ 154781 h 930820"/>
              <a:gd name="connsiteX3" fmla="*/ 2486 w 654949"/>
              <a:gd name="connsiteY3" fmla="*/ 0 h 930820"/>
              <a:gd name="connsiteX4" fmla="*/ 105 w 654949"/>
              <a:gd name="connsiteY4" fmla="*/ 930820 h 930820"/>
              <a:gd name="connsiteX0" fmla="*/ 105 w 654949"/>
              <a:gd name="connsiteY0" fmla="*/ 930820 h 930820"/>
              <a:gd name="connsiteX1" fmla="*/ 654949 w 654949"/>
              <a:gd name="connsiteY1" fmla="*/ 771525 h 930820"/>
              <a:gd name="connsiteX2" fmla="*/ 654949 w 654949"/>
              <a:gd name="connsiteY2" fmla="*/ 159042 h 930820"/>
              <a:gd name="connsiteX3" fmla="*/ 2486 w 654949"/>
              <a:gd name="connsiteY3" fmla="*/ 0 h 930820"/>
              <a:gd name="connsiteX4" fmla="*/ 105 w 654949"/>
              <a:gd name="connsiteY4" fmla="*/ 930820 h 930820"/>
              <a:gd name="connsiteX0" fmla="*/ 2034 w 656878"/>
              <a:gd name="connsiteY0" fmla="*/ 923838 h 923838"/>
              <a:gd name="connsiteX1" fmla="*/ 656878 w 656878"/>
              <a:gd name="connsiteY1" fmla="*/ 764543 h 923838"/>
              <a:gd name="connsiteX2" fmla="*/ 656878 w 656878"/>
              <a:gd name="connsiteY2" fmla="*/ 152060 h 923838"/>
              <a:gd name="connsiteX3" fmla="*/ 0 w 656878"/>
              <a:gd name="connsiteY3" fmla="*/ 0 h 923838"/>
              <a:gd name="connsiteX4" fmla="*/ 2034 w 656878"/>
              <a:gd name="connsiteY4" fmla="*/ 923838 h 923838"/>
              <a:gd name="connsiteX0" fmla="*/ 106 w 654950"/>
              <a:gd name="connsiteY0" fmla="*/ 926165 h 926165"/>
              <a:gd name="connsiteX1" fmla="*/ 654950 w 654950"/>
              <a:gd name="connsiteY1" fmla="*/ 766870 h 926165"/>
              <a:gd name="connsiteX2" fmla="*/ 654950 w 654950"/>
              <a:gd name="connsiteY2" fmla="*/ 154387 h 926165"/>
              <a:gd name="connsiteX3" fmla="*/ 2487 w 654950"/>
              <a:gd name="connsiteY3" fmla="*/ 0 h 926165"/>
              <a:gd name="connsiteX4" fmla="*/ 106 w 654950"/>
              <a:gd name="connsiteY4" fmla="*/ 926165 h 926165"/>
              <a:gd name="connsiteX0" fmla="*/ 2033 w 656877"/>
              <a:gd name="connsiteY0" fmla="*/ 928492 h 928492"/>
              <a:gd name="connsiteX1" fmla="*/ 656877 w 656877"/>
              <a:gd name="connsiteY1" fmla="*/ 769197 h 928492"/>
              <a:gd name="connsiteX2" fmla="*/ 656877 w 656877"/>
              <a:gd name="connsiteY2" fmla="*/ 156714 h 928492"/>
              <a:gd name="connsiteX3" fmla="*/ 0 w 656877"/>
              <a:gd name="connsiteY3" fmla="*/ 0 h 928492"/>
              <a:gd name="connsiteX4" fmla="*/ 2033 w 656877"/>
              <a:gd name="connsiteY4" fmla="*/ 928492 h 928492"/>
              <a:gd name="connsiteX0" fmla="*/ 2033 w 656877"/>
              <a:gd name="connsiteY0" fmla="*/ 931595 h 931595"/>
              <a:gd name="connsiteX1" fmla="*/ 656877 w 656877"/>
              <a:gd name="connsiteY1" fmla="*/ 772300 h 931595"/>
              <a:gd name="connsiteX2" fmla="*/ 656877 w 656877"/>
              <a:gd name="connsiteY2" fmla="*/ 159817 h 931595"/>
              <a:gd name="connsiteX3" fmla="*/ 0 w 656877"/>
              <a:gd name="connsiteY3" fmla="*/ 0 h 931595"/>
              <a:gd name="connsiteX4" fmla="*/ 2033 w 656877"/>
              <a:gd name="connsiteY4" fmla="*/ 931595 h 931595"/>
              <a:gd name="connsiteX0" fmla="*/ 6448 w 661292"/>
              <a:gd name="connsiteY0" fmla="*/ 933922 h 933922"/>
              <a:gd name="connsiteX1" fmla="*/ 661292 w 661292"/>
              <a:gd name="connsiteY1" fmla="*/ 774627 h 933922"/>
              <a:gd name="connsiteX2" fmla="*/ 661292 w 661292"/>
              <a:gd name="connsiteY2" fmla="*/ 162144 h 933922"/>
              <a:gd name="connsiteX3" fmla="*/ 0 w 661292"/>
              <a:gd name="connsiteY3" fmla="*/ 0 h 933922"/>
              <a:gd name="connsiteX4" fmla="*/ 6448 w 661292"/>
              <a:gd name="connsiteY4" fmla="*/ 933922 h 933922"/>
              <a:gd name="connsiteX0" fmla="*/ 6448 w 661292"/>
              <a:gd name="connsiteY0" fmla="*/ 933922 h 933922"/>
              <a:gd name="connsiteX1" fmla="*/ 659085 w 661292"/>
              <a:gd name="connsiteY1" fmla="*/ 776954 h 933922"/>
              <a:gd name="connsiteX2" fmla="*/ 661292 w 661292"/>
              <a:gd name="connsiteY2" fmla="*/ 162144 h 933922"/>
              <a:gd name="connsiteX3" fmla="*/ 0 w 661292"/>
              <a:gd name="connsiteY3" fmla="*/ 0 h 933922"/>
              <a:gd name="connsiteX4" fmla="*/ 6448 w 661292"/>
              <a:gd name="connsiteY4" fmla="*/ 933922 h 933922"/>
              <a:gd name="connsiteX0" fmla="*/ 210 w 661676"/>
              <a:gd name="connsiteY0" fmla="*/ 943231 h 943231"/>
              <a:gd name="connsiteX1" fmla="*/ 659469 w 661676"/>
              <a:gd name="connsiteY1" fmla="*/ 776954 h 943231"/>
              <a:gd name="connsiteX2" fmla="*/ 661676 w 661676"/>
              <a:gd name="connsiteY2" fmla="*/ 162144 h 943231"/>
              <a:gd name="connsiteX3" fmla="*/ 384 w 661676"/>
              <a:gd name="connsiteY3" fmla="*/ 0 h 943231"/>
              <a:gd name="connsiteX4" fmla="*/ 210 w 661676"/>
              <a:gd name="connsiteY4" fmla="*/ 943231 h 943231"/>
              <a:gd name="connsiteX0" fmla="*/ 210 w 661676"/>
              <a:gd name="connsiteY0" fmla="*/ 943231 h 943231"/>
              <a:gd name="connsiteX1" fmla="*/ 659469 w 661676"/>
              <a:gd name="connsiteY1" fmla="*/ 776954 h 943231"/>
              <a:gd name="connsiteX2" fmla="*/ 661676 w 661676"/>
              <a:gd name="connsiteY2" fmla="*/ 162144 h 943231"/>
              <a:gd name="connsiteX3" fmla="*/ 384 w 661676"/>
              <a:gd name="connsiteY3" fmla="*/ 0 h 943231"/>
              <a:gd name="connsiteX4" fmla="*/ 210 w 661676"/>
              <a:gd name="connsiteY4" fmla="*/ 943231 h 943231"/>
              <a:gd name="connsiteX0" fmla="*/ 210 w 663981"/>
              <a:gd name="connsiteY0" fmla="*/ 943231 h 943231"/>
              <a:gd name="connsiteX1" fmla="*/ 663884 w 663981"/>
              <a:gd name="connsiteY1" fmla="*/ 783936 h 943231"/>
              <a:gd name="connsiteX2" fmla="*/ 661676 w 663981"/>
              <a:gd name="connsiteY2" fmla="*/ 162144 h 943231"/>
              <a:gd name="connsiteX3" fmla="*/ 384 w 663981"/>
              <a:gd name="connsiteY3" fmla="*/ 0 h 943231"/>
              <a:gd name="connsiteX4" fmla="*/ 210 w 663981"/>
              <a:gd name="connsiteY4" fmla="*/ 943231 h 943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981" h="943231">
                <a:moveTo>
                  <a:pt x="210" y="943231"/>
                </a:moveTo>
                <a:lnTo>
                  <a:pt x="663884" y="783936"/>
                </a:lnTo>
                <a:cubicBezTo>
                  <a:pt x="664620" y="578999"/>
                  <a:pt x="660940" y="367081"/>
                  <a:pt x="661676" y="162144"/>
                </a:cubicBezTo>
                <a:lnTo>
                  <a:pt x="384" y="0"/>
                </a:lnTo>
                <a:cubicBezTo>
                  <a:pt x="1178" y="308769"/>
                  <a:pt x="-584" y="634462"/>
                  <a:pt x="210" y="943231"/>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a:ln>
                <a:noFill/>
              </a:ln>
              <a:solidFill>
                <a:prstClr val="white"/>
              </a:solidFill>
              <a:effectLst/>
              <a:uLnTx/>
              <a:uFillTx/>
              <a:latin typeface="News Cycle" panose="020B0604020202020204" charset="2"/>
              <a:sym typeface="Arial"/>
            </a:endParaRPr>
          </a:p>
        </p:txBody>
      </p:sp>
      <p:sp>
        <p:nvSpPr>
          <p:cNvPr id="40" name="Freeform: Shape 39">
            <a:extLst>
              <a:ext uri="{FF2B5EF4-FFF2-40B4-BE49-F238E27FC236}">
                <a16:creationId xmlns:a16="http://schemas.microsoft.com/office/drawing/2014/main" id="{8A1554AC-FD70-4FC3-B2D5-BC5F1D876AE5}"/>
              </a:ext>
            </a:extLst>
          </p:cNvPr>
          <p:cNvSpPr/>
          <p:nvPr/>
        </p:nvSpPr>
        <p:spPr>
          <a:xfrm>
            <a:off x="295508" y="3196407"/>
            <a:ext cx="707258" cy="1127771"/>
          </a:xfrm>
          <a:custGeom>
            <a:avLst/>
            <a:gdLst>
              <a:gd name="connsiteX0" fmla="*/ 2381 w 652463"/>
              <a:gd name="connsiteY0" fmla="*/ 1085850 h 1085850"/>
              <a:gd name="connsiteX1" fmla="*/ 652463 w 652463"/>
              <a:gd name="connsiteY1" fmla="*/ 614363 h 1085850"/>
              <a:gd name="connsiteX2" fmla="*/ 652463 w 652463"/>
              <a:gd name="connsiteY2" fmla="*/ 0 h 1085850"/>
              <a:gd name="connsiteX3" fmla="*/ 0 w 652463"/>
              <a:gd name="connsiteY3" fmla="*/ 157163 h 1085850"/>
              <a:gd name="connsiteX4" fmla="*/ 2381 w 652463"/>
              <a:gd name="connsiteY4" fmla="*/ 1085850 h 1085850"/>
              <a:gd name="connsiteX0" fmla="*/ 2381 w 652463"/>
              <a:gd name="connsiteY0" fmla="*/ 1085850 h 1085850"/>
              <a:gd name="connsiteX1" fmla="*/ 652463 w 652463"/>
              <a:gd name="connsiteY1" fmla="*/ 614363 h 1085850"/>
              <a:gd name="connsiteX2" fmla="*/ 652463 w 652463"/>
              <a:gd name="connsiteY2" fmla="*/ 0 h 1085850"/>
              <a:gd name="connsiteX3" fmla="*/ 0 w 652463"/>
              <a:gd name="connsiteY3" fmla="*/ 152401 h 1085850"/>
              <a:gd name="connsiteX4" fmla="*/ 2381 w 652463"/>
              <a:gd name="connsiteY4" fmla="*/ 1085850 h 1085850"/>
              <a:gd name="connsiteX0" fmla="*/ 2381 w 652463"/>
              <a:gd name="connsiteY0" fmla="*/ 1088231 h 1088231"/>
              <a:gd name="connsiteX1" fmla="*/ 652463 w 652463"/>
              <a:gd name="connsiteY1" fmla="*/ 616744 h 1088231"/>
              <a:gd name="connsiteX2" fmla="*/ 652463 w 652463"/>
              <a:gd name="connsiteY2" fmla="*/ 0 h 1088231"/>
              <a:gd name="connsiteX3" fmla="*/ 0 w 652463"/>
              <a:gd name="connsiteY3" fmla="*/ 154782 h 1088231"/>
              <a:gd name="connsiteX4" fmla="*/ 2381 w 652463"/>
              <a:gd name="connsiteY4" fmla="*/ 1088231 h 1088231"/>
              <a:gd name="connsiteX0" fmla="*/ 2381 w 652463"/>
              <a:gd name="connsiteY0" fmla="*/ 1088231 h 1088231"/>
              <a:gd name="connsiteX1" fmla="*/ 652463 w 652463"/>
              <a:gd name="connsiteY1" fmla="*/ 616744 h 1088231"/>
              <a:gd name="connsiteX2" fmla="*/ 652463 w 652463"/>
              <a:gd name="connsiteY2" fmla="*/ 0 h 1088231"/>
              <a:gd name="connsiteX3" fmla="*/ 0 w 652463"/>
              <a:gd name="connsiteY3" fmla="*/ 159545 h 1088231"/>
              <a:gd name="connsiteX4" fmla="*/ 2381 w 652463"/>
              <a:gd name="connsiteY4" fmla="*/ 1088231 h 1088231"/>
              <a:gd name="connsiteX0" fmla="*/ 2381 w 652463"/>
              <a:gd name="connsiteY0" fmla="*/ 1088231 h 1088231"/>
              <a:gd name="connsiteX1" fmla="*/ 650814 w 652463"/>
              <a:gd name="connsiteY1" fmla="*/ 610351 h 1088231"/>
              <a:gd name="connsiteX2" fmla="*/ 652463 w 652463"/>
              <a:gd name="connsiteY2" fmla="*/ 0 h 1088231"/>
              <a:gd name="connsiteX3" fmla="*/ 0 w 652463"/>
              <a:gd name="connsiteY3" fmla="*/ 159545 h 1088231"/>
              <a:gd name="connsiteX4" fmla="*/ 2381 w 652463"/>
              <a:gd name="connsiteY4" fmla="*/ 1088231 h 1088231"/>
              <a:gd name="connsiteX0" fmla="*/ 2381 w 653126"/>
              <a:gd name="connsiteY0" fmla="*/ 1088231 h 1088231"/>
              <a:gd name="connsiteX1" fmla="*/ 653013 w 653126"/>
              <a:gd name="connsiteY1" fmla="*/ 612678 h 1088231"/>
              <a:gd name="connsiteX2" fmla="*/ 652463 w 653126"/>
              <a:gd name="connsiteY2" fmla="*/ 0 h 1088231"/>
              <a:gd name="connsiteX3" fmla="*/ 0 w 653126"/>
              <a:gd name="connsiteY3" fmla="*/ 159545 h 1088231"/>
              <a:gd name="connsiteX4" fmla="*/ 2381 w 653126"/>
              <a:gd name="connsiteY4" fmla="*/ 1088231 h 1088231"/>
              <a:gd name="connsiteX0" fmla="*/ 252 w 653196"/>
              <a:gd name="connsiteY0" fmla="*/ 1090558 h 1090558"/>
              <a:gd name="connsiteX1" fmla="*/ 653083 w 653196"/>
              <a:gd name="connsiteY1" fmla="*/ 612678 h 1090558"/>
              <a:gd name="connsiteX2" fmla="*/ 652533 w 653196"/>
              <a:gd name="connsiteY2" fmla="*/ 0 h 1090558"/>
              <a:gd name="connsiteX3" fmla="*/ 70 w 653196"/>
              <a:gd name="connsiteY3" fmla="*/ 159545 h 1090558"/>
              <a:gd name="connsiteX4" fmla="*/ 252 w 653196"/>
              <a:gd name="connsiteY4" fmla="*/ 1090558 h 1090558"/>
              <a:gd name="connsiteX0" fmla="*/ 252 w 653196"/>
              <a:gd name="connsiteY0" fmla="*/ 1095212 h 1095212"/>
              <a:gd name="connsiteX1" fmla="*/ 653083 w 653196"/>
              <a:gd name="connsiteY1" fmla="*/ 612678 h 1095212"/>
              <a:gd name="connsiteX2" fmla="*/ 652533 w 653196"/>
              <a:gd name="connsiteY2" fmla="*/ 0 h 1095212"/>
              <a:gd name="connsiteX3" fmla="*/ 70 w 653196"/>
              <a:gd name="connsiteY3" fmla="*/ 159545 h 1095212"/>
              <a:gd name="connsiteX4" fmla="*/ 252 w 653196"/>
              <a:gd name="connsiteY4" fmla="*/ 1095212 h 1095212"/>
              <a:gd name="connsiteX0" fmla="*/ 252 w 653196"/>
              <a:gd name="connsiteY0" fmla="*/ 1102194 h 1102194"/>
              <a:gd name="connsiteX1" fmla="*/ 653083 w 653196"/>
              <a:gd name="connsiteY1" fmla="*/ 612678 h 1102194"/>
              <a:gd name="connsiteX2" fmla="*/ 652533 w 653196"/>
              <a:gd name="connsiteY2" fmla="*/ 0 h 1102194"/>
              <a:gd name="connsiteX3" fmla="*/ 70 w 653196"/>
              <a:gd name="connsiteY3" fmla="*/ 159545 h 1102194"/>
              <a:gd name="connsiteX4" fmla="*/ 252 w 653196"/>
              <a:gd name="connsiteY4" fmla="*/ 1102194 h 1102194"/>
              <a:gd name="connsiteX0" fmla="*/ 252 w 653196"/>
              <a:gd name="connsiteY0" fmla="*/ 1102194 h 1102194"/>
              <a:gd name="connsiteX1" fmla="*/ 653083 w 653196"/>
              <a:gd name="connsiteY1" fmla="*/ 617333 h 1102194"/>
              <a:gd name="connsiteX2" fmla="*/ 652533 w 653196"/>
              <a:gd name="connsiteY2" fmla="*/ 0 h 1102194"/>
              <a:gd name="connsiteX3" fmla="*/ 70 w 653196"/>
              <a:gd name="connsiteY3" fmla="*/ 159545 h 1102194"/>
              <a:gd name="connsiteX4" fmla="*/ 252 w 653196"/>
              <a:gd name="connsiteY4" fmla="*/ 1102194 h 1102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196" h="1102194">
                <a:moveTo>
                  <a:pt x="252" y="1102194"/>
                </a:moveTo>
                <a:lnTo>
                  <a:pt x="653083" y="617333"/>
                </a:lnTo>
                <a:cubicBezTo>
                  <a:pt x="653633" y="413883"/>
                  <a:pt x="651983" y="203450"/>
                  <a:pt x="652533" y="0"/>
                </a:cubicBezTo>
                <a:lnTo>
                  <a:pt x="70" y="159545"/>
                </a:lnTo>
                <a:cubicBezTo>
                  <a:pt x="864" y="470695"/>
                  <a:pt x="-542" y="795807"/>
                  <a:pt x="252" y="1102194"/>
                </a:cubicBezTo>
                <a:close/>
              </a:path>
            </a:pathLst>
          </a:custGeom>
          <a:solidFill>
            <a:srgbClr val="004F9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a:ln>
                <a:noFill/>
              </a:ln>
              <a:solidFill>
                <a:prstClr val="white"/>
              </a:solidFill>
              <a:effectLst/>
              <a:uLnTx/>
              <a:uFillTx/>
              <a:latin typeface="News Cycle" panose="020B0604020202020204" charset="2"/>
              <a:sym typeface="Arial"/>
            </a:endParaRPr>
          </a:p>
        </p:txBody>
      </p:sp>
      <p:sp>
        <p:nvSpPr>
          <p:cNvPr id="41" name="Freeform: Shape 40">
            <a:extLst>
              <a:ext uri="{FF2B5EF4-FFF2-40B4-BE49-F238E27FC236}">
                <a16:creationId xmlns:a16="http://schemas.microsoft.com/office/drawing/2014/main" id="{EE50CF47-2E1A-43B1-AC9F-DA85288E67C0}"/>
              </a:ext>
            </a:extLst>
          </p:cNvPr>
          <p:cNvSpPr/>
          <p:nvPr/>
        </p:nvSpPr>
        <p:spPr>
          <a:xfrm>
            <a:off x="295508" y="3816303"/>
            <a:ext cx="709109" cy="1307910"/>
          </a:xfrm>
          <a:custGeom>
            <a:avLst/>
            <a:gdLst>
              <a:gd name="connsiteX0" fmla="*/ 0 w 652463"/>
              <a:gd name="connsiteY0" fmla="*/ 1402556 h 1402556"/>
              <a:gd name="connsiteX1" fmla="*/ 650082 w 652463"/>
              <a:gd name="connsiteY1" fmla="*/ 611981 h 1402556"/>
              <a:gd name="connsiteX2" fmla="*/ 652463 w 652463"/>
              <a:gd name="connsiteY2" fmla="*/ 0 h 1402556"/>
              <a:gd name="connsiteX3" fmla="*/ 0 w 652463"/>
              <a:gd name="connsiteY3" fmla="*/ 471487 h 1402556"/>
              <a:gd name="connsiteX4" fmla="*/ 0 w 652463"/>
              <a:gd name="connsiteY4" fmla="*/ 1402556 h 1402556"/>
              <a:gd name="connsiteX0" fmla="*/ 0 w 652463"/>
              <a:gd name="connsiteY0" fmla="*/ 1406819 h 1406819"/>
              <a:gd name="connsiteX1" fmla="*/ 650082 w 652463"/>
              <a:gd name="connsiteY1" fmla="*/ 616244 h 1406819"/>
              <a:gd name="connsiteX2" fmla="*/ 652463 w 652463"/>
              <a:gd name="connsiteY2" fmla="*/ 0 h 1406819"/>
              <a:gd name="connsiteX3" fmla="*/ 0 w 652463"/>
              <a:gd name="connsiteY3" fmla="*/ 475750 h 1406819"/>
              <a:gd name="connsiteX4" fmla="*/ 0 w 652463"/>
              <a:gd name="connsiteY4" fmla="*/ 1406819 h 1406819"/>
              <a:gd name="connsiteX0" fmla="*/ 0 w 652463"/>
              <a:gd name="connsiteY0" fmla="*/ 1408950 h 1408950"/>
              <a:gd name="connsiteX1" fmla="*/ 650082 w 652463"/>
              <a:gd name="connsiteY1" fmla="*/ 618375 h 1408950"/>
              <a:gd name="connsiteX2" fmla="*/ 652463 w 652463"/>
              <a:gd name="connsiteY2" fmla="*/ 0 h 1408950"/>
              <a:gd name="connsiteX3" fmla="*/ 0 w 652463"/>
              <a:gd name="connsiteY3" fmla="*/ 477881 h 1408950"/>
              <a:gd name="connsiteX4" fmla="*/ 0 w 652463"/>
              <a:gd name="connsiteY4" fmla="*/ 1408950 h 1408950"/>
              <a:gd name="connsiteX0" fmla="*/ 0 w 652463"/>
              <a:gd name="connsiteY0" fmla="*/ 1411081 h 1411081"/>
              <a:gd name="connsiteX1" fmla="*/ 650082 w 652463"/>
              <a:gd name="connsiteY1" fmla="*/ 620506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2 w 652463"/>
              <a:gd name="connsiteY1" fmla="*/ 616244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48427 w 652463"/>
              <a:gd name="connsiteY1" fmla="*/ 616244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3 w 652463"/>
              <a:gd name="connsiteY1" fmla="*/ 614113 h 1411081"/>
              <a:gd name="connsiteX2" fmla="*/ 652463 w 652463"/>
              <a:gd name="connsiteY2" fmla="*/ 0 h 1411081"/>
              <a:gd name="connsiteX3" fmla="*/ 0 w 652463"/>
              <a:gd name="connsiteY3" fmla="*/ 480012 h 1411081"/>
              <a:gd name="connsiteX4" fmla="*/ 0 w 652463"/>
              <a:gd name="connsiteY4" fmla="*/ 1411081 h 1411081"/>
              <a:gd name="connsiteX0" fmla="*/ 0 w 652463"/>
              <a:gd name="connsiteY0" fmla="*/ 1411081 h 1411081"/>
              <a:gd name="connsiteX1" fmla="*/ 650083 w 652463"/>
              <a:gd name="connsiteY1" fmla="*/ 611982 h 1411081"/>
              <a:gd name="connsiteX2" fmla="*/ 652463 w 652463"/>
              <a:gd name="connsiteY2" fmla="*/ 0 h 1411081"/>
              <a:gd name="connsiteX3" fmla="*/ 0 w 652463"/>
              <a:gd name="connsiteY3" fmla="*/ 480012 h 1411081"/>
              <a:gd name="connsiteX4" fmla="*/ 0 w 652463"/>
              <a:gd name="connsiteY4" fmla="*/ 1411081 h 14110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463" h="1411081">
                <a:moveTo>
                  <a:pt x="0" y="1411081"/>
                </a:moveTo>
                <a:lnTo>
                  <a:pt x="650083" y="611982"/>
                </a:lnTo>
                <a:cubicBezTo>
                  <a:pt x="650877" y="407988"/>
                  <a:pt x="651669" y="203994"/>
                  <a:pt x="652463" y="0"/>
                </a:cubicBezTo>
                <a:lnTo>
                  <a:pt x="0" y="480012"/>
                </a:lnTo>
                <a:lnTo>
                  <a:pt x="0" y="1411081"/>
                </a:ln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350" b="0" i="0" u="none" strike="noStrike" kern="0" cap="none" spc="0" normalizeH="0" baseline="0" noProof="0">
              <a:ln>
                <a:noFill/>
              </a:ln>
              <a:solidFill>
                <a:prstClr val="white"/>
              </a:solidFill>
              <a:effectLst/>
              <a:uLnTx/>
              <a:uFillTx/>
              <a:latin typeface="News Cycle" panose="020B0604020202020204" charset="2"/>
              <a:sym typeface="Arial"/>
            </a:endParaRPr>
          </a:p>
        </p:txBody>
      </p:sp>
      <p:sp>
        <p:nvSpPr>
          <p:cNvPr id="42" name="Rectangle 41">
            <a:extLst>
              <a:ext uri="{FF2B5EF4-FFF2-40B4-BE49-F238E27FC236}">
                <a16:creationId xmlns:a16="http://schemas.microsoft.com/office/drawing/2014/main" id="{58163184-8731-4210-B303-992A6A6D3FD6}"/>
              </a:ext>
            </a:extLst>
          </p:cNvPr>
          <p:cNvSpPr/>
          <p:nvPr/>
        </p:nvSpPr>
        <p:spPr>
          <a:xfrm>
            <a:off x="993485" y="704235"/>
            <a:ext cx="7493285" cy="627645"/>
          </a:xfrm>
          <a:prstGeom prst="rect">
            <a:avLst/>
          </a:prstGeom>
          <a:solidFill>
            <a:schemeClr val="bg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Ensuring clarity around the objective set. </a:t>
            </a:r>
          </a:p>
          <a:p>
            <a:pPr marR="0" lvl="0" algn="just" defTabSz="914400" rtl="0" eaLnBrk="1" fontAlgn="auto" latinLnBrk="0" hangingPunct="1">
              <a:lnSpc>
                <a:spcPct val="100000"/>
              </a:lnSpc>
              <a:spcBef>
                <a:spcPts val="0"/>
              </a:spcBef>
              <a:spcAft>
                <a:spcPts val="0"/>
              </a:spcAft>
              <a:buClr>
                <a:srgbClr val="000000"/>
              </a:buClr>
              <a:buSzTx/>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Ask yourself, “if someone outside of my team read this objective, would they understand what I aim to achieve”.</a:t>
            </a:r>
          </a:p>
        </p:txBody>
      </p:sp>
      <p:sp>
        <p:nvSpPr>
          <p:cNvPr id="43" name="Rectangle 42">
            <a:extLst>
              <a:ext uri="{FF2B5EF4-FFF2-40B4-BE49-F238E27FC236}">
                <a16:creationId xmlns:a16="http://schemas.microsoft.com/office/drawing/2014/main" id="{42CB99E7-7715-40C3-B187-B8F49DEDB5B7}"/>
              </a:ext>
            </a:extLst>
          </p:cNvPr>
          <p:cNvSpPr/>
          <p:nvPr/>
        </p:nvSpPr>
        <p:spPr>
          <a:xfrm>
            <a:off x="993486" y="1707932"/>
            <a:ext cx="7493285" cy="627645"/>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Defining the metric to assess success. </a:t>
            </a:r>
          </a:p>
          <a:p>
            <a:pPr marL="0" marR="0" lvl="4"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The more this is spelt out, the more objective one can be during the year end evaluation. The measure can be both quantitative or qualitative. Ideally it also defines the permissible margin of deviation. </a:t>
            </a:r>
          </a:p>
        </p:txBody>
      </p:sp>
      <p:sp>
        <p:nvSpPr>
          <p:cNvPr id="44" name="Rectangle 43">
            <a:extLst>
              <a:ext uri="{FF2B5EF4-FFF2-40B4-BE49-F238E27FC236}">
                <a16:creationId xmlns:a16="http://schemas.microsoft.com/office/drawing/2014/main" id="{3FB2BE84-B7E3-4BA1-A4A3-84BF9CB93E26}"/>
              </a:ext>
            </a:extLst>
          </p:cNvPr>
          <p:cNvSpPr/>
          <p:nvPr/>
        </p:nvSpPr>
        <p:spPr>
          <a:xfrm>
            <a:off x="993486" y="2570712"/>
            <a:ext cx="7493285" cy="627645"/>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Ensure the goals are challenging and provide a stretch beyond the regular everyday work.</a:t>
            </a:r>
          </a:p>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Ensure that the right tools, capabilities and knowledge are in place to deliver on the objective.</a:t>
            </a:r>
          </a:p>
        </p:txBody>
      </p:sp>
      <p:sp>
        <p:nvSpPr>
          <p:cNvPr id="45" name="Rectangle 44">
            <a:extLst>
              <a:ext uri="{FF2B5EF4-FFF2-40B4-BE49-F238E27FC236}">
                <a16:creationId xmlns:a16="http://schemas.microsoft.com/office/drawing/2014/main" id="{52A4CCDE-CFFD-499A-96EC-33FA6B5ECC03}"/>
              </a:ext>
            </a:extLst>
          </p:cNvPr>
          <p:cNvSpPr/>
          <p:nvPr/>
        </p:nvSpPr>
        <p:spPr>
          <a:xfrm>
            <a:off x="993486" y="3607662"/>
            <a:ext cx="7493285" cy="627645"/>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Does it tie into the strategic priorities of your business</a:t>
            </a:r>
          </a:p>
        </p:txBody>
      </p:sp>
      <p:sp>
        <p:nvSpPr>
          <p:cNvPr id="46" name="Rectangle 45">
            <a:extLst>
              <a:ext uri="{FF2B5EF4-FFF2-40B4-BE49-F238E27FC236}">
                <a16:creationId xmlns:a16="http://schemas.microsoft.com/office/drawing/2014/main" id="{69A2CE50-E506-4F7A-BE5A-820BB5833AA4}"/>
              </a:ext>
            </a:extLst>
          </p:cNvPr>
          <p:cNvSpPr/>
          <p:nvPr/>
        </p:nvSpPr>
        <p:spPr>
          <a:xfrm>
            <a:off x="993486" y="4496568"/>
            <a:ext cx="7493285" cy="627645"/>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00300" tIns="34290" rIns="274320" bIns="34290" numCol="1" spcCol="0" rtlCol="0" fromWordArt="0" anchor="ctr" anchorCtr="0" forceAA="0" compatLnSpc="1">
            <a:prstTxWarp prst="textNoShape">
              <a:avLst/>
            </a:prstTxWarp>
            <a:noAutofit/>
          </a:bodyPr>
          <a:lstStyle/>
          <a:p>
            <a:pPr marL="171450" marR="0" lvl="0" indent="-171450" algn="just"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
              <a:tabLst/>
              <a:defRPr/>
            </a:pPr>
            <a:r>
              <a:rPr kumimoji="0" lang="en-US" sz="1000" b="0" i="0" u="none" strike="noStrike" kern="0" cap="none" spc="0" normalizeH="0" baseline="0" noProof="1">
                <a:ln>
                  <a:noFill/>
                </a:ln>
                <a:solidFill>
                  <a:srgbClr val="000000"/>
                </a:solidFill>
                <a:effectLst/>
                <a:uLnTx/>
                <a:uFillTx/>
                <a:latin typeface="News Cycle" panose="020B0604020202020204" charset="2"/>
                <a:ea typeface="Roboto" panose="02000000000000000000" pitchFamily="2" charset="0"/>
                <a:cs typeface="News Cycle" panose="020B0604020202020204" charset="2"/>
                <a:sym typeface="Arial"/>
              </a:rPr>
              <a:t>Specify a date or amount of time when the goal must be completed</a:t>
            </a:r>
          </a:p>
        </p:txBody>
      </p:sp>
      <p:sp>
        <p:nvSpPr>
          <p:cNvPr id="47" name="Arrow: Pentagon 46">
            <a:extLst>
              <a:ext uri="{FF2B5EF4-FFF2-40B4-BE49-F238E27FC236}">
                <a16:creationId xmlns:a16="http://schemas.microsoft.com/office/drawing/2014/main" id="{041F1957-F96C-4CCF-90ED-14153B688772}"/>
              </a:ext>
            </a:extLst>
          </p:cNvPr>
          <p:cNvSpPr/>
          <p:nvPr/>
        </p:nvSpPr>
        <p:spPr>
          <a:xfrm>
            <a:off x="993485" y="713252"/>
            <a:ext cx="2213306"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a:ln>
                  <a:noFill/>
                </a:ln>
                <a:solidFill>
                  <a:prstClr val="white"/>
                </a:solidFill>
                <a:effectLst/>
                <a:uLnTx/>
                <a:uFillTx/>
                <a:latin typeface="News Cycle" panose="020B0604020202020204" charset="2"/>
                <a:sym typeface="Arial"/>
              </a:rPr>
              <a:t>SPECIFIC</a:t>
            </a:r>
          </a:p>
        </p:txBody>
      </p:sp>
      <p:sp>
        <p:nvSpPr>
          <p:cNvPr id="48" name="Arrow: Pentagon 47">
            <a:extLst>
              <a:ext uri="{FF2B5EF4-FFF2-40B4-BE49-F238E27FC236}">
                <a16:creationId xmlns:a16="http://schemas.microsoft.com/office/drawing/2014/main" id="{CFD10ECE-E493-4AEA-9374-451EE74E2634}"/>
              </a:ext>
            </a:extLst>
          </p:cNvPr>
          <p:cNvSpPr/>
          <p:nvPr/>
        </p:nvSpPr>
        <p:spPr>
          <a:xfrm>
            <a:off x="993487" y="1689984"/>
            <a:ext cx="2213307" cy="639991"/>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a:ln>
                  <a:noFill/>
                </a:ln>
                <a:solidFill>
                  <a:prstClr val="white"/>
                </a:solidFill>
                <a:effectLst/>
                <a:uLnTx/>
                <a:uFillTx/>
                <a:latin typeface="News Cycle" panose="020B0604020202020204" charset="2"/>
                <a:sym typeface="Arial"/>
              </a:rPr>
              <a:t>MEASURABLE</a:t>
            </a:r>
          </a:p>
        </p:txBody>
      </p:sp>
      <p:sp>
        <p:nvSpPr>
          <p:cNvPr id="49" name="Arrow: Pentagon 48">
            <a:extLst>
              <a:ext uri="{FF2B5EF4-FFF2-40B4-BE49-F238E27FC236}">
                <a16:creationId xmlns:a16="http://schemas.microsoft.com/office/drawing/2014/main" id="{145260A0-4428-48BF-864F-4BAB20F3A452}"/>
              </a:ext>
            </a:extLst>
          </p:cNvPr>
          <p:cNvSpPr/>
          <p:nvPr/>
        </p:nvSpPr>
        <p:spPr>
          <a:xfrm>
            <a:off x="993486" y="2570712"/>
            <a:ext cx="2213308"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a:ln>
                  <a:noFill/>
                </a:ln>
                <a:solidFill>
                  <a:prstClr val="white"/>
                </a:solidFill>
                <a:effectLst/>
                <a:uLnTx/>
                <a:uFillTx/>
                <a:latin typeface="News Cycle" panose="020B0604020202020204" charset="2"/>
                <a:sym typeface="Arial"/>
              </a:rPr>
              <a:t>ACHIEVABLE</a:t>
            </a:r>
          </a:p>
        </p:txBody>
      </p:sp>
      <p:sp>
        <p:nvSpPr>
          <p:cNvPr id="50" name="Arrow: Pentagon 49">
            <a:extLst>
              <a:ext uri="{FF2B5EF4-FFF2-40B4-BE49-F238E27FC236}">
                <a16:creationId xmlns:a16="http://schemas.microsoft.com/office/drawing/2014/main" id="{2BAA40C8-5D9A-4012-83CE-FE0BFDA8E27B}"/>
              </a:ext>
            </a:extLst>
          </p:cNvPr>
          <p:cNvSpPr/>
          <p:nvPr/>
        </p:nvSpPr>
        <p:spPr>
          <a:xfrm>
            <a:off x="993484" y="3605585"/>
            <a:ext cx="2213308" cy="627645"/>
          </a:xfrm>
          <a:prstGeom prst="homePlate">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a:ln>
                  <a:noFill/>
                </a:ln>
                <a:solidFill>
                  <a:prstClr val="white"/>
                </a:solidFill>
                <a:effectLst/>
                <a:uLnTx/>
                <a:uFillTx/>
                <a:latin typeface="News Cycle" panose="020B0604020202020204" charset="2"/>
                <a:sym typeface="Arial"/>
              </a:rPr>
              <a:t>RELEVANT</a:t>
            </a:r>
          </a:p>
        </p:txBody>
      </p:sp>
      <p:sp>
        <p:nvSpPr>
          <p:cNvPr id="51" name="Arrow: Pentagon 50">
            <a:extLst>
              <a:ext uri="{FF2B5EF4-FFF2-40B4-BE49-F238E27FC236}">
                <a16:creationId xmlns:a16="http://schemas.microsoft.com/office/drawing/2014/main" id="{D2B22A38-1DD4-46DD-BCC7-3BC7E189FEF0}"/>
              </a:ext>
            </a:extLst>
          </p:cNvPr>
          <p:cNvSpPr/>
          <p:nvPr/>
        </p:nvSpPr>
        <p:spPr>
          <a:xfrm>
            <a:off x="993486" y="4496568"/>
            <a:ext cx="2213308" cy="627645"/>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100" b="1" i="0" u="none" strike="noStrike" kern="0" cap="none" spc="0" normalizeH="0" baseline="0" noProof="0">
                <a:ln>
                  <a:noFill/>
                </a:ln>
                <a:solidFill>
                  <a:prstClr val="white"/>
                </a:solidFill>
                <a:effectLst/>
                <a:uLnTx/>
                <a:uFillTx/>
                <a:latin typeface="News Cycle" panose="020B0604020202020204" charset="2"/>
                <a:sym typeface="Arial"/>
              </a:rPr>
              <a:t>TIME-BOUND</a:t>
            </a:r>
          </a:p>
        </p:txBody>
      </p:sp>
      <p:sp>
        <p:nvSpPr>
          <p:cNvPr id="52" name="Rectangle 51">
            <a:extLst>
              <a:ext uri="{FF2B5EF4-FFF2-40B4-BE49-F238E27FC236}">
                <a16:creationId xmlns:a16="http://schemas.microsoft.com/office/drawing/2014/main" id="{3DE31317-C4D5-4865-B49B-0E6813CF401B}"/>
              </a:ext>
            </a:extLst>
          </p:cNvPr>
          <p:cNvSpPr/>
          <p:nvPr/>
        </p:nvSpPr>
        <p:spPr>
          <a:xfrm>
            <a:off x="39469" y="713976"/>
            <a:ext cx="957273" cy="75458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S</a:t>
            </a:r>
          </a:p>
        </p:txBody>
      </p:sp>
      <p:sp>
        <p:nvSpPr>
          <p:cNvPr id="53" name="Rectangle 52">
            <a:extLst>
              <a:ext uri="{FF2B5EF4-FFF2-40B4-BE49-F238E27FC236}">
                <a16:creationId xmlns:a16="http://schemas.microsoft.com/office/drawing/2014/main" id="{2F1167E3-01F8-405C-8607-CDD6B9C25691}"/>
              </a:ext>
            </a:extLst>
          </p:cNvPr>
          <p:cNvSpPr/>
          <p:nvPr/>
        </p:nvSpPr>
        <p:spPr>
          <a:xfrm>
            <a:off x="39469" y="1459464"/>
            <a:ext cx="957273" cy="949914"/>
          </a:xfrm>
          <a:prstGeom prst="rect">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M</a:t>
            </a:r>
          </a:p>
        </p:txBody>
      </p:sp>
      <p:sp>
        <p:nvSpPr>
          <p:cNvPr id="54" name="Rectangle 53">
            <a:extLst>
              <a:ext uri="{FF2B5EF4-FFF2-40B4-BE49-F238E27FC236}">
                <a16:creationId xmlns:a16="http://schemas.microsoft.com/office/drawing/2014/main" id="{22D3C1DA-2C90-488C-80D6-05FF3ACFDC5F}"/>
              </a:ext>
            </a:extLst>
          </p:cNvPr>
          <p:cNvSpPr/>
          <p:nvPr/>
        </p:nvSpPr>
        <p:spPr>
          <a:xfrm>
            <a:off x="39470" y="2409578"/>
            <a:ext cx="957273" cy="94991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A</a:t>
            </a:r>
          </a:p>
        </p:txBody>
      </p:sp>
      <p:sp>
        <p:nvSpPr>
          <p:cNvPr id="55" name="Rectangle 54">
            <a:extLst>
              <a:ext uri="{FF2B5EF4-FFF2-40B4-BE49-F238E27FC236}">
                <a16:creationId xmlns:a16="http://schemas.microsoft.com/office/drawing/2014/main" id="{DAC23730-E06F-4FC6-BE9F-82A785E44D48}"/>
              </a:ext>
            </a:extLst>
          </p:cNvPr>
          <p:cNvSpPr/>
          <p:nvPr/>
        </p:nvSpPr>
        <p:spPr>
          <a:xfrm>
            <a:off x="39469" y="3359491"/>
            <a:ext cx="957273" cy="949914"/>
          </a:xfrm>
          <a:prstGeom prst="rect">
            <a:avLst/>
          </a:prstGeom>
          <a:solidFill>
            <a:srgbClr val="004F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R</a:t>
            </a:r>
          </a:p>
        </p:txBody>
      </p:sp>
      <p:sp>
        <p:nvSpPr>
          <p:cNvPr id="56" name="Rectangle 55">
            <a:extLst>
              <a:ext uri="{FF2B5EF4-FFF2-40B4-BE49-F238E27FC236}">
                <a16:creationId xmlns:a16="http://schemas.microsoft.com/office/drawing/2014/main" id="{C0367FB2-F410-4F18-B121-DF01B788AC0E}"/>
              </a:ext>
            </a:extLst>
          </p:cNvPr>
          <p:cNvSpPr/>
          <p:nvPr/>
        </p:nvSpPr>
        <p:spPr>
          <a:xfrm>
            <a:off x="39470" y="4309405"/>
            <a:ext cx="957273" cy="81480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News Cycle" panose="020B0604020202020204" charset="2"/>
                <a:sym typeface="Arial"/>
              </a:rPr>
              <a:t>T</a:t>
            </a:r>
          </a:p>
        </p:txBody>
      </p:sp>
      <p:sp>
        <p:nvSpPr>
          <p:cNvPr id="2" name="Rectangle 1">
            <a:extLst>
              <a:ext uri="{FF2B5EF4-FFF2-40B4-BE49-F238E27FC236}">
                <a16:creationId xmlns:a16="http://schemas.microsoft.com/office/drawing/2014/main" id="{74F686CD-3682-4C22-8B52-149140F65D09}"/>
              </a:ext>
            </a:extLst>
          </p:cNvPr>
          <p:cNvSpPr/>
          <p:nvPr/>
        </p:nvSpPr>
        <p:spPr>
          <a:xfrm>
            <a:off x="0" y="11771"/>
            <a:ext cx="3078087" cy="480131"/>
          </a:xfrm>
          <a:prstGeom prst="rect">
            <a:avLst/>
          </a:prstGeom>
        </p:spPr>
        <p:txBody>
          <a:bodyPr wrap="none">
            <a:spAutoFit/>
          </a:bodyPr>
          <a:lstStyle/>
          <a:p>
            <a:pPr marL="0" lvl="0" indent="0" defTabSz="914400" eaLnBrk="1" fontAlgn="auto" latinLnBrk="0" hangingPunct="1">
              <a:lnSpc>
                <a:spcPct val="90000"/>
              </a:lnSpc>
              <a:buClr>
                <a:schemeClr val="accent1"/>
              </a:buClr>
              <a:buSzPts val="3200"/>
              <a:tabLst/>
              <a:defRPr/>
            </a:pPr>
            <a:r>
              <a:rPr lang="en-US" sz="2800">
                <a:solidFill>
                  <a:schemeClr val="accent1"/>
                </a:solidFill>
                <a:latin typeface="Oswald" panose="00000500000000000000" pitchFamily="2" charset="0"/>
                <a:sym typeface="Roboto Slab"/>
              </a:rPr>
              <a:t>Setting SMART GOALS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6CFC45-8B08-DEBA-FE6A-357A573BEEC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sp>
        <p:nvSpPr>
          <p:cNvPr id="4" name="TextBox 3">
            <a:extLst>
              <a:ext uri="{FF2B5EF4-FFF2-40B4-BE49-F238E27FC236}">
                <a16:creationId xmlns:a16="http://schemas.microsoft.com/office/drawing/2014/main" id="{2EB6A7D2-4189-4B07-6D65-D0C0670F32DD}"/>
              </a:ext>
            </a:extLst>
          </p:cNvPr>
          <p:cNvSpPr txBox="1"/>
          <p:nvPr/>
        </p:nvSpPr>
        <p:spPr>
          <a:xfrm>
            <a:off x="2927758" y="1585519"/>
            <a:ext cx="862737" cy="307777"/>
          </a:xfrm>
          <a:prstGeom prst="rect">
            <a:avLst/>
          </a:prstGeom>
          <a:noFill/>
        </p:spPr>
        <p:txBody>
          <a:bodyPr wrap="none" rtlCol="0">
            <a:spAutoFit/>
          </a:bodyPr>
          <a:lstStyle/>
          <a:p>
            <a:r>
              <a:rPr lang="en-US"/>
              <a:t>AI Video</a:t>
            </a:r>
            <a:endParaRPr lang="en-US" dirty="0"/>
          </a:p>
        </p:txBody>
      </p:sp>
    </p:spTree>
    <p:extLst>
      <p:ext uri="{BB962C8B-B14F-4D97-AF65-F5344CB8AC3E}">
        <p14:creationId xmlns:p14="http://schemas.microsoft.com/office/powerpoint/2010/main" val="1186477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8217B57-B298-54CD-3564-C978413E15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30937426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303B83-352E-AE63-B5A4-FAFB313F288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a:p>
        </p:txBody>
      </p:sp>
      <p:sp>
        <p:nvSpPr>
          <p:cNvPr id="3" name="Google Shape;273;p27">
            <a:extLst>
              <a:ext uri="{FF2B5EF4-FFF2-40B4-BE49-F238E27FC236}">
                <a16:creationId xmlns:a16="http://schemas.microsoft.com/office/drawing/2014/main" id="{03507917-E48C-1F09-5151-E74948D4CA19}"/>
              </a:ext>
            </a:extLst>
          </p:cNvPr>
          <p:cNvSpPr txBox="1">
            <a:spLocks/>
          </p:cNvSpPr>
          <p:nvPr/>
        </p:nvSpPr>
        <p:spPr>
          <a:xfrm>
            <a:off x="56644" y="2015520"/>
            <a:ext cx="8100128" cy="8949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pPr algn="ctr">
              <a:lnSpc>
                <a:spcPct val="100000"/>
              </a:lnSpc>
            </a:pPr>
            <a:r>
              <a:rPr lang="en" sz="3600">
                <a:solidFill>
                  <a:schemeClr val="accent3"/>
                </a:solidFill>
                <a:highlight>
                  <a:schemeClr val="accent4"/>
                </a:highlight>
              </a:rPr>
              <a:t>SYSTEM NAVIGATION</a:t>
            </a:r>
          </a:p>
        </p:txBody>
      </p:sp>
    </p:spTree>
    <p:extLst>
      <p:ext uri="{BB962C8B-B14F-4D97-AF65-F5344CB8AC3E}">
        <p14:creationId xmlns:p14="http://schemas.microsoft.com/office/powerpoint/2010/main" val="29773378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837B29C-FCD4-65DA-8CE0-E6E6F0518DB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2955172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7FE8C7-B6FE-5ECD-B084-F7B16155F7B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7229407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4"/>
          <p:cNvSpPr txBox="1">
            <a:spLocks noGrp="1"/>
          </p:cNvSpPr>
          <p:nvPr>
            <p:ph type="title"/>
          </p:nvPr>
        </p:nvSpPr>
        <p:spPr>
          <a:xfrm>
            <a:off x="550500" y="2225559"/>
            <a:ext cx="3694500" cy="886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800"/>
              <a:t>Thank you for your time!</a:t>
            </a:r>
            <a:endParaRPr sz="4800"/>
          </a:p>
        </p:txBody>
      </p:sp>
      <p:sp>
        <p:nvSpPr>
          <p:cNvPr id="386" name="Google Shape;386;p34"/>
          <p:cNvSpPr txBox="1">
            <a:spLocks noGrp="1"/>
          </p:cNvSpPr>
          <p:nvPr>
            <p:ph type="body" idx="1"/>
          </p:nvPr>
        </p:nvSpPr>
        <p:spPr>
          <a:xfrm>
            <a:off x="550500" y="3144978"/>
            <a:ext cx="3694500" cy="1904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200" b="1"/>
              <a:t>Any questions?</a:t>
            </a:r>
            <a:endParaRPr sz="3200" b="1"/>
          </a:p>
        </p:txBody>
      </p:sp>
      <p:sp>
        <p:nvSpPr>
          <p:cNvPr id="387" name="Google Shape;387;p34"/>
          <p:cNvSpPr txBox="1">
            <a:spLocks noGrp="1"/>
          </p:cNvSpPr>
          <p:nvPr>
            <p:ph type="sldNum" idx="12"/>
          </p:nvPr>
        </p:nvSpPr>
        <p:spPr>
          <a:xfrm>
            <a:off x="8346250" y="4688650"/>
            <a:ext cx="569100" cy="454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accent1"/>
                </a:solidFill>
              </a:rPr>
              <a:t>18</a:t>
            </a:fld>
            <a:endParaRPr>
              <a:solidFill>
                <a:schemeClr val="accent1"/>
              </a:solidFill>
            </a:endParaRPr>
          </a:p>
        </p:txBody>
      </p:sp>
      <p:pic>
        <p:nvPicPr>
          <p:cNvPr id="388" name="Google Shape;388;p34"/>
          <p:cNvPicPr preferRelativeResize="0"/>
          <p:nvPr/>
        </p:nvPicPr>
        <p:blipFill>
          <a:blip r:embed="rId3"/>
          <a:srcRect l="23985" r="23985"/>
          <a:stretch/>
        </p:blipFill>
        <p:spPr>
          <a:xfrm>
            <a:off x="4648220" y="-3176"/>
            <a:ext cx="4343382" cy="5157216"/>
          </a:xfrm>
          <a:custGeom>
            <a:avLst/>
            <a:gdLst/>
            <a:ahLst/>
            <a:cxnLst/>
            <a:rect l="l" t="t" r="r" b="b"/>
            <a:pathLst>
              <a:path w="21600" h="21600" extrusionOk="0">
                <a:moveTo>
                  <a:pt x="7264" y="0"/>
                </a:moveTo>
                <a:lnTo>
                  <a:pt x="7264" y="4855"/>
                </a:lnTo>
                <a:lnTo>
                  <a:pt x="16434" y="3451"/>
                </a:lnTo>
                <a:lnTo>
                  <a:pt x="16434" y="0"/>
                </a:lnTo>
                <a:lnTo>
                  <a:pt x="7264" y="0"/>
                </a:lnTo>
                <a:close/>
                <a:moveTo>
                  <a:pt x="17165" y="0"/>
                </a:moveTo>
                <a:lnTo>
                  <a:pt x="17165" y="1328"/>
                </a:lnTo>
                <a:lnTo>
                  <a:pt x="21600" y="649"/>
                </a:lnTo>
                <a:lnTo>
                  <a:pt x="21600" y="0"/>
                </a:lnTo>
                <a:lnTo>
                  <a:pt x="17165" y="0"/>
                </a:lnTo>
                <a:close/>
                <a:moveTo>
                  <a:pt x="21600" y="1261"/>
                </a:moveTo>
                <a:lnTo>
                  <a:pt x="17165" y="1940"/>
                </a:lnTo>
                <a:lnTo>
                  <a:pt x="17165" y="13789"/>
                </a:lnTo>
                <a:lnTo>
                  <a:pt x="21600" y="13110"/>
                </a:lnTo>
                <a:lnTo>
                  <a:pt x="21600" y="1261"/>
                </a:lnTo>
                <a:close/>
                <a:moveTo>
                  <a:pt x="6534" y="2532"/>
                </a:moveTo>
                <a:lnTo>
                  <a:pt x="0" y="3534"/>
                </a:lnTo>
                <a:lnTo>
                  <a:pt x="0" y="11449"/>
                </a:lnTo>
                <a:lnTo>
                  <a:pt x="6534" y="10449"/>
                </a:lnTo>
                <a:lnTo>
                  <a:pt x="6534" y="2532"/>
                </a:lnTo>
                <a:close/>
                <a:moveTo>
                  <a:pt x="16434" y="4110"/>
                </a:moveTo>
                <a:lnTo>
                  <a:pt x="7264" y="5514"/>
                </a:lnTo>
                <a:lnTo>
                  <a:pt x="7264" y="21600"/>
                </a:lnTo>
                <a:lnTo>
                  <a:pt x="16434" y="21600"/>
                </a:lnTo>
                <a:lnTo>
                  <a:pt x="16434" y="4110"/>
                </a:lnTo>
                <a:close/>
                <a:moveTo>
                  <a:pt x="6534" y="11069"/>
                </a:moveTo>
                <a:lnTo>
                  <a:pt x="0" y="12069"/>
                </a:lnTo>
                <a:lnTo>
                  <a:pt x="0" y="21600"/>
                </a:lnTo>
                <a:lnTo>
                  <a:pt x="6534" y="21600"/>
                </a:lnTo>
                <a:lnTo>
                  <a:pt x="6534" y="11069"/>
                </a:lnTo>
                <a:close/>
                <a:moveTo>
                  <a:pt x="21600" y="13722"/>
                </a:moveTo>
                <a:lnTo>
                  <a:pt x="17165" y="14401"/>
                </a:lnTo>
                <a:lnTo>
                  <a:pt x="17165" y="18629"/>
                </a:lnTo>
                <a:lnTo>
                  <a:pt x="21600" y="17950"/>
                </a:lnTo>
                <a:lnTo>
                  <a:pt x="21600" y="13722"/>
                </a:lnTo>
                <a:close/>
              </a:path>
            </a:pathLst>
          </a:cu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CE8AA-8884-4417-A231-6532E58F41D2}"/>
              </a:ext>
            </a:extLst>
          </p:cNvPr>
          <p:cNvSpPr>
            <a:spLocks noGrp="1"/>
          </p:cNvSpPr>
          <p:nvPr>
            <p:ph type="title" idx="4294967295"/>
          </p:nvPr>
        </p:nvSpPr>
        <p:spPr>
          <a:xfrm>
            <a:off x="134654" y="233875"/>
            <a:ext cx="8455025" cy="334962"/>
          </a:xfrm>
        </p:spPr>
        <p:txBody>
          <a:bodyPr/>
          <a:lstStyle/>
          <a:p>
            <a:r>
              <a:rPr lang="en-US" sz="2800">
                <a:sym typeface="Roboto Slab"/>
              </a:rPr>
              <a:t>Objective of Goal Setting Meeting  </a:t>
            </a:r>
          </a:p>
        </p:txBody>
      </p:sp>
      <p:grpSp>
        <p:nvGrpSpPr>
          <p:cNvPr id="6" name="Group 5">
            <a:extLst>
              <a:ext uri="{FF2B5EF4-FFF2-40B4-BE49-F238E27FC236}">
                <a16:creationId xmlns:a16="http://schemas.microsoft.com/office/drawing/2014/main" id="{74E24BB4-4C38-4AC2-BA9E-2D29B2040B72}"/>
              </a:ext>
            </a:extLst>
          </p:cNvPr>
          <p:cNvGrpSpPr/>
          <p:nvPr/>
        </p:nvGrpSpPr>
        <p:grpSpPr>
          <a:xfrm>
            <a:off x="217989" y="1476268"/>
            <a:ext cx="3548034" cy="2492119"/>
            <a:chOff x="2468034" y="2046741"/>
            <a:chExt cx="4272509" cy="2967563"/>
          </a:xfrm>
        </p:grpSpPr>
        <p:sp>
          <p:nvSpPr>
            <p:cNvPr id="7" name="Freeform 28">
              <a:extLst>
                <a:ext uri="{FF2B5EF4-FFF2-40B4-BE49-F238E27FC236}">
                  <a16:creationId xmlns:a16="http://schemas.microsoft.com/office/drawing/2014/main" id="{29A2E88C-A3ED-4AB7-89CE-61E84F6CA9C9}"/>
                </a:ext>
              </a:extLst>
            </p:cNvPr>
            <p:cNvSpPr/>
            <p:nvPr/>
          </p:nvSpPr>
          <p:spPr>
            <a:xfrm>
              <a:off x="4689232" y="2046741"/>
              <a:ext cx="2051311" cy="2963333"/>
            </a:xfrm>
            <a:custGeom>
              <a:avLst/>
              <a:gdLst>
                <a:gd name="connsiteX0" fmla="*/ 0 w 2108200"/>
                <a:gd name="connsiteY0" fmla="*/ 0 h 2963333"/>
                <a:gd name="connsiteX1" fmla="*/ 2023533 w 2108200"/>
                <a:gd name="connsiteY1" fmla="*/ 0 h 2963333"/>
                <a:gd name="connsiteX2" fmla="*/ 2023533 w 2108200"/>
                <a:gd name="connsiteY2" fmla="*/ 220133 h 2963333"/>
                <a:gd name="connsiteX3" fmla="*/ 2023533 w 2108200"/>
                <a:gd name="connsiteY3" fmla="*/ 2963333 h 2963333"/>
                <a:gd name="connsiteX4" fmla="*/ 2108200 w 2108200"/>
                <a:gd name="connsiteY4" fmla="*/ 2963333 h 2963333"/>
                <a:gd name="connsiteX0" fmla="*/ 0 w 2023533"/>
                <a:gd name="connsiteY0" fmla="*/ 0 h 2963333"/>
                <a:gd name="connsiteX1" fmla="*/ 2023533 w 2023533"/>
                <a:gd name="connsiteY1" fmla="*/ 0 h 2963333"/>
                <a:gd name="connsiteX2" fmla="*/ 2023533 w 2023533"/>
                <a:gd name="connsiteY2" fmla="*/ 220133 h 2963333"/>
                <a:gd name="connsiteX3" fmla="*/ 2023533 w 2023533"/>
                <a:gd name="connsiteY3" fmla="*/ 2963333 h 2963333"/>
              </a:gdLst>
              <a:ahLst/>
              <a:cxnLst>
                <a:cxn ang="0">
                  <a:pos x="connsiteX0" y="connsiteY0"/>
                </a:cxn>
                <a:cxn ang="0">
                  <a:pos x="connsiteX1" y="connsiteY1"/>
                </a:cxn>
                <a:cxn ang="0">
                  <a:pos x="connsiteX2" y="connsiteY2"/>
                </a:cxn>
                <a:cxn ang="0">
                  <a:pos x="connsiteX3" y="connsiteY3"/>
                </a:cxn>
              </a:cxnLst>
              <a:rect l="l" t="t" r="r" b="b"/>
              <a:pathLst>
                <a:path w="2023533" h="2963333">
                  <a:moveTo>
                    <a:pt x="0" y="0"/>
                  </a:moveTo>
                  <a:lnTo>
                    <a:pt x="2023533" y="0"/>
                  </a:lnTo>
                  <a:lnTo>
                    <a:pt x="2023533" y="220133"/>
                  </a:lnTo>
                  <a:lnTo>
                    <a:pt x="2023533" y="2963333"/>
                  </a:lnTo>
                </a:path>
              </a:pathLst>
            </a:custGeom>
            <a:ln w="12700">
              <a:solidFill>
                <a:srgbClr val="355578"/>
              </a:solidFill>
              <a:tailEnd type="triangl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a:latin typeface="News Cycle" panose="020B0604020202020204" charset="2"/>
              </a:endParaRPr>
            </a:p>
          </p:txBody>
        </p:sp>
        <p:grpSp>
          <p:nvGrpSpPr>
            <p:cNvPr id="8" name="Group 7">
              <a:extLst>
                <a:ext uri="{FF2B5EF4-FFF2-40B4-BE49-F238E27FC236}">
                  <a16:creationId xmlns:a16="http://schemas.microsoft.com/office/drawing/2014/main" id="{8DE3B9E9-C6EB-464F-ABA9-52A813F469B4}"/>
                </a:ext>
              </a:extLst>
            </p:cNvPr>
            <p:cNvGrpSpPr/>
            <p:nvPr/>
          </p:nvGrpSpPr>
          <p:grpSpPr>
            <a:xfrm>
              <a:off x="2468034" y="2051889"/>
              <a:ext cx="4207932" cy="2962415"/>
              <a:chOff x="369734" y="1486815"/>
              <a:chExt cx="4207932" cy="2962415"/>
            </a:xfrm>
          </p:grpSpPr>
          <p:sp>
            <p:nvSpPr>
              <p:cNvPr id="10" name="Triangle 13">
                <a:extLst>
                  <a:ext uri="{FF2B5EF4-FFF2-40B4-BE49-F238E27FC236}">
                    <a16:creationId xmlns:a16="http://schemas.microsoft.com/office/drawing/2014/main" id="{035203BA-40DC-4E59-B29B-B108285EC424}"/>
                  </a:ext>
                </a:extLst>
              </p:cNvPr>
              <p:cNvSpPr/>
              <p:nvPr/>
            </p:nvSpPr>
            <p:spPr>
              <a:xfrm>
                <a:off x="394678" y="1486815"/>
                <a:ext cx="4158045" cy="2962415"/>
              </a:xfrm>
              <a:prstGeom prst="triangle">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News Cycle" panose="020B0604020202020204" charset="2"/>
                </a:endParaRPr>
              </a:p>
            </p:txBody>
          </p:sp>
          <p:sp>
            <p:nvSpPr>
              <p:cNvPr id="11" name="TextBox 10">
                <a:extLst>
                  <a:ext uri="{FF2B5EF4-FFF2-40B4-BE49-F238E27FC236}">
                    <a16:creationId xmlns:a16="http://schemas.microsoft.com/office/drawing/2014/main" id="{0A81FD5D-8788-47BA-8B6B-06911E6BF753}"/>
                  </a:ext>
                </a:extLst>
              </p:cNvPr>
              <p:cNvSpPr txBox="1"/>
              <p:nvPr/>
            </p:nvSpPr>
            <p:spPr>
              <a:xfrm>
                <a:off x="2082813" y="1995557"/>
                <a:ext cx="781781" cy="274870"/>
              </a:xfrm>
              <a:prstGeom prst="rect">
                <a:avLst/>
              </a:prstGeom>
              <a:noFill/>
            </p:spPr>
            <p:txBody>
              <a:bodyPr wrap="none" lIns="0" rIns="0" rtlCol="0">
                <a:spAutoFit/>
              </a:bodyPr>
              <a:lstStyle/>
              <a:p>
                <a:pPr algn="ctr"/>
                <a:r>
                  <a:rPr lang="en-US" sz="900">
                    <a:latin typeface="News Cycle" panose="020B0604020202020204" charset="2"/>
                  </a:rPr>
                  <a:t>Vice Chairman</a:t>
                </a:r>
              </a:p>
            </p:txBody>
          </p:sp>
          <p:sp>
            <p:nvSpPr>
              <p:cNvPr id="12" name="TextBox 11">
                <a:extLst>
                  <a:ext uri="{FF2B5EF4-FFF2-40B4-BE49-F238E27FC236}">
                    <a16:creationId xmlns:a16="http://schemas.microsoft.com/office/drawing/2014/main" id="{EB76906A-7852-4CCE-959F-6ECD174F4DFF}"/>
                  </a:ext>
                </a:extLst>
              </p:cNvPr>
              <p:cNvSpPr txBox="1"/>
              <p:nvPr/>
            </p:nvSpPr>
            <p:spPr>
              <a:xfrm>
                <a:off x="1683243" y="2495394"/>
                <a:ext cx="1580934" cy="274870"/>
              </a:xfrm>
              <a:prstGeom prst="rect">
                <a:avLst/>
              </a:prstGeom>
              <a:noFill/>
            </p:spPr>
            <p:txBody>
              <a:bodyPr wrap="none" lIns="0" rIns="0" rtlCol="0">
                <a:spAutoFit/>
              </a:bodyPr>
              <a:lstStyle/>
              <a:p>
                <a:pPr algn="ctr"/>
                <a:r>
                  <a:rPr lang="en-US" sz="900">
                    <a:latin typeface="News Cycle" panose="020B0604020202020204" charset="2"/>
                  </a:rPr>
                  <a:t>Division/Function Leadership</a:t>
                </a:r>
              </a:p>
            </p:txBody>
          </p:sp>
          <p:sp>
            <p:nvSpPr>
              <p:cNvPr id="13" name="TextBox 12">
                <a:extLst>
                  <a:ext uri="{FF2B5EF4-FFF2-40B4-BE49-F238E27FC236}">
                    <a16:creationId xmlns:a16="http://schemas.microsoft.com/office/drawing/2014/main" id="{2D8F471C-0793-4FFE-8DD1-3521DFF47F13}"/>
                  </a:ext>
                </a:extLst>
              </p:cNvPr>
              <p:cNvSpPr txBox="1"/>
              <p:nvPr/>
            </p:nvSpPr>
            <p:spPr>
              <a:xfrm>
                <a:off x="1976649" y="2995231"/>
                <a:ext cx="994116" cy="274870"/>
              </a:xfrm>
              <a:prstGeom prst="rect">
                <a:avLst/>
              </a:prstGeom>
              <a:noFill/>
            </p:spPr>
            <p:txBody>
              <a:bodyPr wrap="none" lIns="0" rIns="0" rtlCol="0">
                <a:spAutoFit/>
              </a:bodyPr>
              <a:lstStyle/>
              <a:p>
                <a:pPr algn="ctr"/>
                <a:r>
                  <a:rPr lang="en-US" sz="900">
                    <a:latin typeface="News Cycle" panose="020B0604020202020204" charset="2"/>
                  </a:rPr>
                  <a:t>Department heads</a:t>
                </a:r>
              </a:p>
            </p:txBody>
          </p:sp>
          <p:sp>
            <p:nvSpPr>
              <p:cNvPr id="14" name="TextBox 13">
                <a:extLst>
                  <a:ext uri="{FF2B5EF4-FFF2-40B4-BE49-F238E27FC236}">
                    <a16:creationId xmlns:a16="http://schemas.microsoft.com/office/drawing/2014/main" id="{3A6E982C-6277-46BE-AD0B-DFFFADF423F0}"/>
                  </a:ext>
                </a:extLst>
              </p:cNvPr>
              <p:cNvSpPr txBox="1"/>
              <p:nvPr/>
            </p:nvSpPr>
            <p:spPr>
              <a:xfrm>
                <a:off x="2009461" y="3495071"/>
                <a:ext cx="928485" cy="274870"/>
              </a:xfrm>
              <a:prstGeom prst="rect">
                <a:avLst/>
              </a:prstGeom>
              <a:noFill/>
            </p:spPr>
            <p:txBody>
              <a:bodyPr wrap="none" lIns="0" rIns="0" rtlCol="0">
                <a:spAutoFit/>
              </a:bodyPr>
              <a:lstStyle/>
              <a:p>
                <a:pPr algn="ctr"/>
                <a:r>
                  <a:rPr lang="en-US" sz="900">
                    <a:latin typeface="News Cycle" panose="020B0604020202020204" charset="2"/>
                  </a:rPr>
                  <a:t>People Managers</a:t>
                </a:r>
              </a:p>
            </p:txBody>
          </p:sp>
          <p:sp>
            <p:nvSpPr>
              <p:cNvPr id="15" name="TextBox 14">
                <a:extLst>
                  <a:ext uri="{FF2B5EF4-FFF2-40B4-BE49-F238E27FC236}">
                    <a16:creationId xmlns:a16="http://schemas.microsoft.com/office/drawing/2014/main" id="{EC1F7D36-7B9A-40F5-AAE2-40450954C38F}"/>
                  </a:ext>
                </a:extLst>
              </p:cNvPr>
              <p:cNvSpPr txBox="1"/>
              <p:nvPr/>
            </p:nvSpPr>
            <p:spPr>
              <a:xfrm>
                <a:off x="1870473" y="3994904"/>
                <a:ext cx="1206450" cy="274870"/>
              </a:xfrm>
              <a:prstGeom prst="rect">
                <a:avLst/>
              </a:prstGeom>
              <a:noFill/>
            </p:spPr>
            <p:txBody>
              <a:bodyPr wrap="none" lIns="0" rIns="0" rtlCol="0">
                <a:spAutoFit/>
              </a:bodyPr>
              <a:lstStyle/>
              <a:p>
                <a:pPr algn="ctr"/>
                <a:r>
                  <a:rPr lang="en-US" sz="900">
                    <a:latin typeface="News Cycle" panose="020B0604020202020204" charset="2"/>
                  </a:rPr>
                  <a:t>Individual Contributors</a:t>
                </a:r>
              </a:p>
            </p:txBody>
          </p:sp>
          <p:cxnSp>
            <p:nvCxnSpPr>
              <p:cNvPr id="16" name="Straight Connector 15">
                <a:extLst>
                  <a:ext uri="{FF2B5EF4-FFF2-40B4-BE49-F238E27FC236}">
                    <a16:creationId xmlns:a16="http://schemas.microsoft.com/office/drawing/2014/main" id="{9561409F-CDAA-4B12-B4FA-160D24A57B39}"/>
                  </a:ext>
                </a:extLst>
              </p:cNvPr>
              <p:cNvCxnSpPr>
                <a:cxnSpLocks/>
              </p:cNvCxnSpPr>
              <p:nvPr/>
            </p:nvCxnSpPr>
            <p:spPr>
              <a:xfrm>
                <a:off x="369734" y="2383976"/>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977CC92-5D26-4A01-94A1-032189E8CCDD}"/>
                  </a:ext>
                </a:extLst>
              </p:cNvPr>
              <p:cNvCxnSpPr>
                <a:cxnSpLocks/>
              </p:cNvCxnSpPr>
              <p:nvPr/>
            </p:nvCxnSpPr>
            <p:spPr>
              <a:xfrm>
                <a:off x="369734" y="2883813"/>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FF5575A-1DD3-445A-B122-BADF705AC76D}"/>
                  </a:ext>
                </a:extLst>
              </p:cNvPr>
              <p:cNvCxnSpPr>
                <a:cxnSpLocks/>
              </p:cNvCxnSpPr>
              <p:nvPr/>
            </p:nvCxnSpPr>
            <p:spPr>
              <a:xfrm>
                <a:off x="369734" y="3383650"/>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D06780-8505-46DE-B9E7-A496936A9A04}"/>
                  </a:ext>
                </a:extLst>
              </p:cNvPr>
              <p:cNvCxnSpPr>
                <a:cxnSpLocks/>
              </p:cNvCxnSpPr>
              <p:nvPr/>
            </p:nvCxnSpPr>
            <p:spPr>
              <a:xfrm>
                <a:off x="369734" y="3883487"/>
                <a:ext cx="4207932"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cxnSp>
          <p:nvCxnSpPr>
            <p:cNvPr id="9" name="Straight Arrow Connector 8">
              <a:extLst>
                <a:ext uri="{FF2B5EF4-FFF2-40B4-BE49-F238E27FC236}">
                  <a16:creationId xmlns:a16="http://schemas.microsoft.com/office/drawing/2014/main" id="{FC6654B6-FA61-4AC2-9179-AB8A4AE40E54}"/>
                </a:ext>
              </a:extLst>
            </p:cNvPr>
            <p:cNvCxnSpPr>
              <a:cxnSpLocks/>
            </p:cNvCxnSpPr>
            <p:nvPr/>
          </p:nvCxnSpPr>
          <p:spPr>
            <a:xfrm flipH="1" flipV="1">
              <a:off x="4715940" y="2094225"/>
              <a:ext cx="1952016" cy="2779534"/>
            </a:xfrm>
            <a:prstGeom prst="straightConnector1">
              <a:avLst/>
            </a:prstGeom>
            <a:ln w="12700">
              <a:solidFill>
                <a:srgbClr val="355578"/>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10FEC9A4-0036-4530-B23C-EE054858381B}"/>
              </a:ext>
            </a:extLst>
          </p:cNvPr>
          <p:cNvSpPr txBox="1"/>
          <p:nvPr/>
        </p:nvSpPr>
        <p:spPr>
          <a:xfrm>
            <a:off x="3874857" y="1907826"/>
            <a:ext cx="4824081" cy="1546577"/>
          </a:xfrm>
          <a:prstGeom prst="rect">
            <a:avLst/>
          </a:prstGeom>
          <a:solidFill>
            <a:schemeClr val="tx2">
              <a:lumMod val="90000"/>
            </a:schemeClr>
          </a:solidFill>
        </p:spPr>
        <p:txBody>
          <a:bodyPr wrap="square" lIns="68580" rtlCol="0">
            <a:spAutoFit/>
          </a:bodyPr>
          <a:lstStyle/>
          <a:p>
            <a:pPr marL="257175" indent="-257175">
              <a:buClr>
                <a:srgbClr val="221F20"/>
              </a:buClr>
              <a:buSzPct val="101000"/>
              <a:buFont typeface="Arial" panose="020B0604020202020204" pitchFamily="34" charset="0"/>
              <a:buChar char="•"/>
            </a:pPr>
            <a:r>
              <a:rPr lang="en-US" sz="1050">
                <a:solidFill>
                  <a:srgbClr val="221F20"/>
                </a:solidFill>
                <a:latin typeface="News Cycle" panose="020B0604020202020204" charset="2"/>
              </a:rPr>
              <a:t>Create </a:t>
            </a:r>
            <a:r>
              <a:rPr lang="en-US" sz="1050" b="1">
                <a:solidFill>
                  <a:srgbClr val="221F20"/>
                </a:solidFill>
                <a:latin typeface="News Cycle" panose="020B0604020202020204" charset="2"/>
              </a:rPr>
              <a:t>transparency and alignment </a:t>
            </a:r>
            <a:r>
              <a:rPr lang="en-US" sz="1050">
                <a:solidFill>
                  <a:srgbClr val="221F20"/>
                </a:solidFill>
                <a:latin typeface="News Cycle" panose="020B0604020202020204" charset="2"/>
              </a:rPr>
              <a:t>behind </a:t>
            </a:r>
            <a:r>
              <a:rPr lang="en-IN" sz="1050">
                <a:solidFill>
                  <a:schemeClr val="tx1"/>
                </a:solidFill>
                <a:latin typeface="News Cycle" panose="020B0604020202020204" charset="2"/>
              </a:rPr>
              <a:t>Divisional/Functional strategic priorities</a:t>
            </a:r>
            <a:r>
              <a:rPr lang="en-US" sz="1050">
                <a:solidFill>
                  <a:srgbClr val="221F20"/>
                </a:solidFill>
                <a:latin typeface="News Cycle" panose="020B0604020202020204" charset="2"/>
              </a:rPr>
              <a:t>.</a:t>
            </a:r>
          </a:p>
          <a:p>
            <a:pPr marL="257175" indent="-257175">
              <a:buClr>
                <a:srgbClr val="221F20"/>
              </a:buClr>
              <a:buSzPct val="101000"/>
              <a:buFont typeface="Arial" panose="020B0604020202020204" pitchFamily="34" charset="0"/>
              <a:buChar char="•"/>
            </a:pPr>
            <a:r>
              <a:rPr lang="en-US" sz="1050">
                <a:solidFill>
                  <a:srgbClr val="221F20"/>
                </a:solidFill>
                <a:latin typeface="News Cycle" panose="020B0604020202020204" charset="2"/>
              </a:rPr>
              <a:t>Enable employees to see a </a:t>
            </a:r>
            <a:r>
              <a:rPr lang="en-US" sz="1050" b="1">
                <a:solidFill>
                  <a:srgbClr val="221F20"/>
                </a:solidFill>
                <a:latin typeface="News Cycle" panose="020B0604020202020204" charset="2"/>
              </a:rPr>
              <a:t>direct link between individual goals and Division/ Functional strategic objectives.</a:t>
            </a:r>
          </a:p>
          <a:p>
            <a:pPr marL="257175" indent="-257175">
              <a:buClr>
                <a:srgbClr val="221F20"/>
              </a:buClr>
              <a:buSzPct val="101000"/>
              <a:buFont typeface="Arial" panose="020B0604020202020204" pitchFamily="34" charset="0"/>
              <a:buChar char="•"/>
            </a:pPr>
            <a:r>
              <a:rPr lang="en-US" sz="1050">
                <a:solidFill>
                  <a:srgbClr val="221F20"/>
                </a:solidFill>
                <a:latin typeface="News Cycle" panose="020B0604020202020204" charset="2"/>
              </a:rPr>
              <a:t>Reinforce </a:t>
            </a:r>
            <a:r>
              <a:rPr lang="en-US" sz="1050" b="1">
                <a:solidFill>
                  <a:srgbClr val="221F20"/>
                </a:solidFill>
                <a:latin typeface="News Cycle" panose="020B0604020202020204" charset="2"/>
              </a:rPr>
              <a:t>what high performance </a:t>
            </a:r>
            <a:r>
              <a:rPr lang="en-US" sz="1050">
                <a:solidFill>
                  <a:srgbClr val="221F20"/>
                </a:solidFill>
                <a:latin typeface="News Cycle" panose="020B0604020202020204" charset="2"/>
              </a:rPr>
              <a:t>looks like for the team.</a:t>
            </a:r>
          </a:p>
          <a:p>
            <a:pPr marL="257175" indent="-257175">
              <a:buClr>
                <a:srgbClr val="221F20"/>
              </a:buClr>
              <a:buSzPct val="101000"/>
              <a:buFont typeface="Arial" panose="020B0604020202020204" pitchFamily="34" charset="0"/>
              <a:buChar char="•"/>
            </a:pPr>
            <a:r>
              <a:rPr lang="en-US" sz="1050">
                <a:solidFill>
                  <a:srgbClr val="221F20"/>
                </a:solidFill>
                <a:latin typeface="News Cycle" panose="020B0604020202020204" charset="2"/>
              </a:rPr>
              <a:t>Clarify </a:t>
            </a:r>
            <a:r>
              <a:rPr lang="en-US" sz="1050" b="1">
                <a:solidFill>
                  <a:srgbClr val="221F20"/>
                </a:solidFill>
                <a:latin typeface="News Cycle" panose="020B0604020202020204" charset="2"/>
              </a:rPr>
              <a:t>what great will look like </a:t>
            </a:r>
            <a:r>
              <a:rPr lang="en-US" sz="1050">
                <a:solidFill>
                  <a:srgbClr val="221F20"/>
                </a:solidFill>
                <a:latin typeface="News Cycle" panose="020B0604020202020204" charset="2"/>
              </a:rPr>
              <a:t>and what metrics will be followed.</a:t>
            </a:r>
          </a:p>
          <a:p>
            <a:pPr marL="257175" indent="-257175">
              <a:buClr>
                <a:srgbClr val="221F20"/>
              </a:buClr>
              <a:buSzPct val="101000"/>
              <a:buFont typeface="Arial" panose="020B0604020202020204" pitchFamily="34" charset="0"/>
              <a:buChar char="•"/>
            </a:pPr>
            <a:r>
              <a:rPr lang="en-US" sz="1050">
                <a:latin typeface="News Cycle" panose="020B0604020202020204" charset="2"/>
                <a:sym typeface="Arial"/>
              </a:rPr>
              <a:t>Help employees focus on </a:t>
            </a:r>
            <a:r>
              <a:rPr lang="en-US" sz="1050" b="1">
                <a:latin typeface="News Cycle" panose="020B0604020202020204" charset="2"/>
                <a:sym typeface="Arial"/>
              </a:rPr>
              <a:t>team goals, coordinate work with peers &amp; understand interdependencies to achieve goals.</a:t>
            </a:r>
          </a:p>
          <a:p>
            <a:pPr marL="257175" indent="-257175">
              <a:buClr>
                <a:srgbClr val="221F20"/>
              </a:buClr>
              <a:buSzPct val="101000"/>
              <a:buFont typeface="Arial" panose="020B0604020202020204" pitchFamily="34" charset="0"/>
              <a:buChar char="•"/>
            </a:pPr>
            <a:r>
              <a:rPr lang="en-US" sz="1050">
                <a:latin typeface="News Cycle" panose="020B0604020202020204" charset="2"/>
              </a:rPr>
              <a:t>Help employees create </a:t>
            </a:r>
            <a:r>
              <a:rPr lang="en-US" sz="1050" b="1">
                <a:latin typeface="News Cycle" panose="020B0604020202020204" charset="2"/>
              </a:rPr>
              <a:t>SMART Goals and put goals on People Hub.</a:t>
            </a:r>
            <a:endParaRPr lang="en-US" sz="1200" b="1">
              <a:latin typeface="News Cycle" panose="020B0604020202020204" charset="2"/>
            </a:endParaRPr>
          </a:p>
          <a:p>
            <a:pPr>
              <a:buClr>
                <a:srgbClr val="221F20"/>
              </a:buClr>
              <a:buSzPct val="101000"/>
            </a:pPr>
            <a:endParaRPr lang="en-US" sz="1050">
              <a:latin typeface="News Cycle" panose="020B0604020202020204" charset="2"/>
            </a:endParaRPr>
          </a:p>
        </p:txBody>
      </p:sp>
      <p:sp>
        <p:nvSpPr>
          <p:cNvPr id="20" name="TextBox 19">
            <a:extLst>
              <a:ext uri="{FF2B5EF4-FFF2-40B4-BE49-F238E27FC236}">
                <a16:creationId xmlns:a16="http://schemas.microsoft.com/office/drawing/2014/main" id="{ECAE93B2-EA84-429D-820C-631522D60AF1}"/>
              </a:ext>
            </a:extLst>
          </p:cNvPr>
          <p:cNvSpPr txBox="1"/>
          <p:nvPr/>
        </p:nvSpPr>
        <p:spPr>
          <a:xfrm>
            <a:off x="305720" y="1175113"/>
            <a:ext cx="1943631" cy="253916"/>
          </a:xfrm>
          <a:prstGeom prst="rect">
            <a:avLst/>
          </a:prstGeom>
          <a:noFill/>
        </p:spPr>
        <p:txBody>
          <a:bodyPr wrap="square" lIns="68580" rtlCol="0">
            <a:spAutoFit/>
          </a:bodyPr>
          <a:lstStyle/>
          <a:p>
            <a:r>
              <a:rPr lang="en-US" sz="1050" b="1">
                <a:latin typeface="News Cycle" panose="020B0604020202020204" charset="2"/>
              </a:rPr>
              <a:t>Goal Alignment:</a:t>
            </a:r>
          </a:p>
        </p:txBody>
      </p:sp>
    </p:spTree>
    <p:extLst>
      <p:ext uri="{BB962C8B-B14F-4D97-AF65-F5344CB8AC3E}">
        <p14:creationId xmlns:p14="http://schemas.microsoft.com/office/powerpoint/2010/main" val="3375534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body" idx="4294967295"/>
          </p:nvPr>
        </p:nvSpPr>
        <p:spPr>
          <a:xfrm>
            <a:off x="0" y="1623536"/>
            <a:ext cx="5086350" cy="3417887"/>
          </a:xfrm>
          <a:prstGeom prst="rect">
            <a:avLst/>
          </a:prstGeom>
        </p:spPr>
        <p:txBody>
          <a:bodyPr spcFirstLastPara="1" wrap="square" lIns="91425" tIns="91425" rIns="91425" bIns="91425" anchor="t" anchorCtr="0">
            <a:noAutofit/>
          </a:bodyPr>
          <a:lstStyle/>
          <a:p>
            <a:pPr marL="285750" indent="-285750">
              <a:buClr>
                <a:srgbClr val="004F9F"/>
              </a:buClr>
            </a:pPr>
            <a:r>
              <a:rPr lang="en-US" sz="1400">
                <a:solidFill>
                  <a:srgbClr val="000000"/>
                </a:solidFill>
              </a:rPr>
              <a:t>Provides a clear line of sight, connecting individual contribution to overall business results. Clarifies  the expectations</a:t>
            </a:r>
          </a:p>
          <a:p>
            <a:pPr marL="742950" lvl="1" indent="-285750">
              <a:buClr>
                <a:srgbClr val="004F9F"/>
              </a:buClr>
              <a:buFont typeface="Wingdings" panose="05000000000000000000" pitchFamily="2" charset="2"/>
              <a:buChar char="§"/>
            </a:pPr>
            <a:r>
              <a:rPr lang="en-US" sz="1400">
                <a:solidFill>
                  <a:srgbClr val="000000"/>
                </a:solidFill>
              </a:rPr>
              <a:t>As an individual</a:t>
            </a:r>
          </a:p>
          <a:p>
            <a:pPr marL="742950" lvl="1" indent="-285750">
              <a:buClr>
                <a:srgbClr val="004F9F"/>
              </a:buClr>
              <a:buFont typeface="Wingdings" panose="05000000000000000000" pitchFamily="2" charset="2"/>
              <a:buChar char="§"/>
            </a:pPr>
            <a:r>
              <a:rPr lang="en-US" sz="1400">
                <a:solidFill>
                  <a:srgbClr val="000000"/>
                </a:solidFill>
              </a:rPr>
              <a:t>Or as part of a team</a:t>
            </a:r>
          </a:p>
          <a:p>
            <a:pPr marL="285750" indent="-285750">
              <a:buClr>
                <a:srgbClr val="004F9F"/>
              </a:buClr>
            </a:pPr>
            <a:r>
              <a:rPr lang="en-US" sz="1400">
                <a:solidFill>
                  <a:srgbClr val="000000"/>
                </a:solidFill>
              </a:rPr>
              <a:t>Ensures that individual goals are aligned, and that cumulatively they deliver on the expectations of the team, unit and division.</a:t>
            </a:r>
          </a:p>
        </p:txBody>
      </p:sp>
      <p:sp>
        <p:nvSpPr>
          <p:cNvPr id="189" name="Google Shape;189;p20"/>
          <p:cNvSpPr txBox="1">
            <a:spLocks noGrp="1"/>
          </p:cNvSpPr>
          <p:nvPr>
            <p:ph type="ctrTitle" idx="4294967295"/>
          </p:nvPr>
        </p:nvSpPr>
        <p:spPr>
          <a:xfrm>
            <a:off x="31040" y="-18508"/>
            <a:ext cx="6820268" cy="70626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t>Purpose of Goal Setting</a:t>
            </a:r>
            <a:endParaRPr sz="2800"/>
          </a:p>
        </p:txBody>
      </p:sp>
      <p:pic>
        <p:nvPicPr>
          <p:cNvPr id="15" name="Picture 14" descr="Chart, treemap chart&#10;&#10;Description automatically generated">
            <a:extLst>
              <a:ext uri="{FF2B5EF4-FFF2-40B4-BE49-F238E27FC236}">
                <a16:creationId xmlns:a16="http://schemas.microsoft.com/office/drawing/2014/main" id="{75C51048-72DB-4C0B-BEE0-5F82EF6C40FD}"/>
              </a:ext>
            </a:extLst>
          </p:cNvPr>
          <p:cNvPicPr>
            <a:picLocks noChangeAspect="1"/>
          </p:cNvPicPr>
          <p:nvPr/>
        </p:nvPicPr>
        <p:blipFill>
          <a:blip r:embed="rId3"/>
          <a:stretch>
            <a:fillRect/>
          </a:stretch>
        </p:blipFill>
        <p:spPr>
          <a:xfrm>
            <a:off x="4898691" y="1006318"/>
            <a:ext cx="3852102" cy="376798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1721" y="-44449"/>
            <a:ext cx="6105525" cy="576262"/>
          </a:xfrm>
        </p:spPr>
        <p:txBody>
          <a:bodyPr/>
          <a:lstStyle/>
          <a:p>
            <a:r>
              <a:rPr lang="en-IN" sz="2800">
                <a:solidFill>
                  <a:srgbClr val="00B0F0"/>
                </a:solidFill>
                <a:latin typeface="Oswald" panose="00000500000000000000" pitchFamily="2" charset="0"/>
              </a:rPr>
              <a:t>Divisional/Functional </a:t>
            </a:r>
            <a:r>
              <a:rPr lang="en-US" sz="2800">
                <a:solidFill>
                  <a:srgbClr val="00B0F0"/>
                </a:solidFill>
                <a:latin typeface="Oswald" panose="00000500000000000000" pitchFamily="2" charset="0"/>
              </a:rPr>
              <a:t>Strategic Priorities </a:t>
            </a:r>
            <a:endParaRPr lang="en-GB" sz="2800">
              <a:solidFill>
                <a:srgbClr val="00B0F0"/>
              </a:solidFill>
              <a:latin typeface="Oswald" panose="00000500000000000000" pitchFamily="2" charset="0"/>
            </a:endParaRPr>
          </a:p>
        </p:txBody>
      </p:sp>
      <p:sp>
        <p:nvSpPr>
          <p:cNvPr id="4" name="AutoShape 9"/>
          <p:cNvSpPr>
            <a:spLocks noChangeArrowheads="1"/>
          </p:cNvSpPr>
          <p:nvPr/>
        </p:nvSpPr>
        <p:spPr bwMode="auto">
          <a:xfrm>
            <a:off x="1280015" y="1621049"/>
            <a:ext cx="6583895" cy="638175"/>
          </a:xfrm>
          <a:prstGeom prst="roundRect">
            <a:avLst>
              <a:gd name="adj" fmla="val 19588"/>
            </a:avLst>
          </a:prstGeom>
          <a:solidFill>
            <a:schemeClr val="bg1">
              <a:lumMod val="50000"/>
            </a:schemeClr>
          </a:solidFill>
          <a:ln w="9525">
            <a:solidFill>
              <a:schemeClr val="bg1">
                <a:lumMod val="50000"/>
              </a:schemeClr>
            </a:solidFill>
            <a:round/>
            <a:headEnd/>
            <a:tailEnd/>
          </a:ln>
          <a:effectLst/>
        </p:spPr>
        <p:txBody>
          <a:bodyPr lIns="27000" tIns="27000" rIns="27000" bIns="27000"/>
          <a:lstStyle/>
          <a:p>
            <a:pPr algn="ctr">
              <a:spcBef>
                <a:spcPct val="50000"/>
              </a:spcBef>
            </a:pPr>
            <a:r>
              <a:rPr lang="en-GB" sz="1600" b="1">
                <a:solidFill>
                  <a:srgbClr val="FFFFFF"/>
                </a:solidFill>
                <a:latin typeface="News Cycle" panose="020B0604020202020204" charset="2"/>
              </a:rPr>
              <a:t>Divisional/Functional </a:t>
            </a:r>
            <a:r>
              <a:rPr lang="en-US" sz="1600" b="1">
                <a:solidFill>
                  <a:srgbClr val="FFFFFF"/>
                </a:solidFill>
                <a:latin typeface="News Cycle" panose="020B0604020202020204" charset="2"/>
              </a:rPr>
              <a:t>Strategic Priorities </a:t>
            </a:r>
            <a:endParaRPr lang="en-GB" sz="1600" b="1">
              <a:solidFill>
                <a:srgbClr val="FFFFFF"/>
              </a:solidFill>
              <a:latin typeface="News Cycle" panose="020B0604020202020204" charset="2"/>
            </a:endParaRPr>
          </a:p>
        </p:txBody>
      </p:sp>
      <p:sp>
        <p:nvSpPr>
          <p:cNvPr id="5" name="AutoShape 3"/>
          <p:cNvSpPr txBox="1">
            <a:spLocks noChangeArrowheads="1"/>
          </p:cNvSpPr>
          <p:nvPr/>
        </p:nvSpPr>
        <p:spPr bwMode="auto">
          <a:xfrm>
            <a:off x="1277636" y="1988820"/>
            <a:ext cx="6588733" cy="1517908"/>
          </a:xfrm>
          <a:prstGeom prst="roundRect">
            <a:avLst>
              <a:gd name="adj" fmla="val 7333"/>
            </a:avLst>
          </a:prstGeom>
          <a:solidFill>
            <a:schemeClr val="bg1"/>
          </a:solidFill>
          <a:ln w="9525">
            <a:solidFill>
              <a:schemeClr val="bg1">
                <a:lumMod val="50000"/>
              </a:schemeClr>
            </a:solidFill>
            <a:round/>
            <a:headEnd type="none" w="med" len="med"/>
            <a:tailEnd type="none" w="med" len="med"/>
          </a:ln>
          <a:effectLst/>
        </p:spPr>
        <p:txBody>
          <a:bodyPr vert="horz" wrap="square" lIns="68580" tIns="68580" rIns="68580" bIns="34290" numCol="1" anchor="t" anchorCtr="0" compatLnSpc="1">
            <a:prstTxWarp prst="textNoShape">
              <a:avLst/>
            </a:prstTxWarp>
          </a:bodyPr>
          <a:lstStyle/>
          <a:p>
            <a:pPr marL="130969" indent="-130969">
              <a:spcBef>
                <a:spcPts val="225"/>
              </a:spcBef>
              <a:buFontTx/>
              <a:buChar char="•"/>
            </a:pPr>
            <a:endParaRPr lang="en-US" sz="1050">
              <a:solidFill>
                <a:srgbClr val="1E1E1E"/>
              </a:solidFill>
              <a:latin typeface="News Cycle" panose="020B0604020202020204" charset="2"/>
            </a:endParaRPr>
          </a:p>
        </p:txBody>
      </p:sp>
      <p:sp>
        <p:nvSpPr>
          <p:cNvPr id="9" name="8 Elipse"/>
          <p:cNvSpPr/>
          <p:nvPr/>
        </p:nvSpPr>
        <p:spPr>
          <a:xfrm>
            <a:off x="1496230" y="2433250"/>
            <a:ext cx="205740" cy="205740"/>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latin typeface="News Cycle" panose="020B0604020202020204" charset="2"/>
            </a:endParaRPr>
          </a:p>
        </p:txBody>
      </p:sp>
      <p:sp>
        <p:nvSpPr>
          <p:cNvPr id="3" name="CasellaDiTesto 2"/>
          <p:cNvSpPr txBox="1"/>
          <p:nvPr/>
        </p:nvSpPr>
        <p:spPr>
          <a:xfrm>
            <a:off x="1920564" y="2239942"/>
            <a:ext cx="5543226" cy="1015663"/>
          </a:xfrm>
          <a:prstGeom prst="rect">
            <a:avLst/>
          </a:prstGeom>
          <a:solidFill>
            <a:schemeClr val="accent2">
              <a:lumMod val="75000"/>
            </a:schemeClr>
          </a:solidFill>
          <a:ln w="28575">
            <a:solidFill>
              <a:schemeClr val="accent2">
                <a:lumMod val="75000"/>
              </a:schemeClr>
            </a:solidFill>
          </a:ln>
        </p:spPr>
        <p:txBody>
          <a:bodyPr wrap="square" rtlCol="0">
            <a:spAutoFit/>
          </a:bodyPr>
          <a:lstStyle/>
          <a:p>
            <a:pPr algn="just"/>
            <a:endParaRPr lang="en-GB" sz="1200" b="1" i="1" u="sng">
              <a:solidFill>
                <a:schemeClr val="bg1"/>
              </a:solidFill>
              <a:latin typeface="News Cycle" panose="020B0604020202020204" charset="2"/>
            </a:endParaRPr>
          </a:p>
          <a:p>
            <a:pPr algn="just"/>
            <a:endParaRPr lang="en-GB" sz="1200" b="1" i="1" u="sng">
              <a:solidFill>
                <a:schemeClr val="bg1"/>
              </a:solidFill>
              <a:latin typeface="News Cycle" panose="020B0604020202020204" charset="2"/>
            </a:endParaRPr>
          </a:p>
          <a:p>
            <a:pPr algn="just"/>
            <a:endParaRPr lang="en-GB" sz="1200" b="1" i="1" u="sng">
              <a:solidFill>
                <a:schemeClr val="bg1"/>
              </a:solidFill>
              <a:latin typeface="News Cycle" panose="020B0604020202020204" charset="2"/>
            </a:endParaRPr>
          </a:p>
          <a:p>
            <a:pPr algn="just"/>
            <a:endParaRPr lang="en-GB" sz="1200" b="1" i="1" u="sng">
              <a:solidFill>
                <a:schemeClr val="bg1"/>
              </a:solidFill>
              <a:latin typeface="News Cycle" panose="020B0604020202020204" charset="2"/>
            </a:endParaRPr>
          </a:p>
          <a:p>
            <a:pPr algn="just"/>
            <a:endParaRPr lang="en-GB" sz="1200" b="1" i="1">
              <a:solidFill>
                <a:schemeClr val="bg1"/>
              </a:solidFill>
              <a:latin typeface="News Cycle" panose="020B0604020202020204" charset="2"/>
            </a:endParaRPr>
          </a:p>
        </p:txBody>
      </p:sp>
    </p:spTree>
    <p:extLst>
      <p:ext uri="{BB962C8B-B14F-4D97-AF65-F5344CB8AC3E}">
        <p14:creationId xmlns:p14="http://schemas.microsoft.com/office/powerpoint/2010/main" val="269240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216D1D-9A87-B7EF-FC39-1DFA9618844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pic>
        <p:nvPicPr>
          <p:cNvPr id="4" name="Picture 3" descr="A close-up of a questionnaire&#10;&#10;Description automatically generated">
            <a:extLst>
              <a:ext uri="{FF2B5EF4-FFF2-40B4-BE49-F238E27FC236}">
                <a16:creationId xmlns:a16="http://schemas.microsoft.com/office/drawing/2014/main" id="{A1FF9423-A63F-9BFF-22C6-B2B8B9D57BA8}"/>
              </a:ext>
            </a:extLst>
          </p:cNvPr>
          <p:cNvPicPr>
            <a:picLocks noChangeAspect="1"/>
          </p:cNvPicPr>
          <p:nvPr/>
        </p:nvPicPr>
        <p:blipFill>
          <a:blip r:embed="rId2"/>
          <a:stretch>
            <a:fillRect/>
          </a:stretch>
        </p:blipFill>
        <p:spPr>
          <a:xfrm>
            <a:off x="0" y="321"/>
            <a:ext cx="9144000" cy="5142857"/>
          </a:xfrm>
          <a:prstGeom prst="rect">
            <a:avLst/>
          </a:prstGeom>
        </p:spPr>
      </p:pic>
    </p:spTree>
    <p:extLst>
      <p:ext uri="{BB962C8B-B14F-4D97-AF65-F5344CB8AC3E}">
        <p14:creationId xmlns:p14="http://schemas.microsoft.com/office/powerpoint/2010/main" val="656483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AD13C68-A41B-E2FE-6AEF-5693F796FAB0}"/>
              </a:ext>
            </a:extLst>
          </p:cNvPr>
          <p:cNvSpPr txBox="1">
            <a:spLocks/>
          </p:cNvSpPr>
          <p:nvPr/>
        </p:nvSpPr>
        <p:spPr>
          <a:xfrm>
            <a:off x="236578" y="-129187"/>
            <a:ext cx="8907422" cy="576262"/>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1pPr>
            <a:lvl2pPr marR="0" lvl="1"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2pPr>
            <a:lvl3pPr marR="0" lvl="2"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3pPr>
            <a:lvl4pPr marR="0" lvl="3"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4pPr>
            <a:lvl5pPr marR="0" lvl="4"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5pPr>
            <a:lvl6pPr marR="0" lvl="5"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6pPr>
            <a:lvl7pPr marR="0" lvl="6"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7pPr>
            <a:lvl8pPr marR="0" lvl="7"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8pPr>
            <a:lvl9pPr marR="0" lvl="8" algn="l" rtl="0">
              <a:lnSpc>
                <a:spcPct val="90000"/>
              </a:lnSpc>
              <a:spcBef>
                <a:spcPts val="0"/>
              </a:spcBef>
              <a:spcAft>
                <a:spcPts val="0"/>
              </a:spcAft>
              <a:buClr>
                <a:schemeClr val="accent1"/>
              </a:buClr>
              <a:buSzPts val="3200"/>
              <a:buFont typeface="Oswald"/>
              <a:buNone/>
              <a:defRPr sz="3200" b="0" i="0" u="none" strike="noStrike" cap="none">
                <a:solidFill>
                  <a:schemeClr val="accent1"/>
                </a:solidFill>
                <a:latin typeface="Oswald"/>
                <a:ea typeface="Oswald"/>
                <a:cs typeface="Oswald"/>
                <a:sym typeface="Oswald"/>
              </a:defRPr>
            </a:lvl9pPr>
          </a:lstStyle>
          <a:p>
            <a:endParaRPr lang="en-US" sz="2800"/>
          </a:p>
          <a:p>
            <a:r>
              <a:rPr lang="en-US" sz="2800"/>
              <a:t>2025 Priorities &amp; Opportunities </a:t>
            </a:r>
            <a:endParaRPr lang="en-GB" sz="2800"/>
          </a:p>
        </p:txBody>
      </p:sp>
      <p:graphicFrame>
        <p:nvGraphicFramePr>
          <p:cNvPr id="7" name="Table 6">
            <a:extLst>
              <a:ext uri="{FF2B5EF4-FFF2-40B4-BE49-F238E27FC236}">
                <a16:creationId xmlns:a16="http://schemas.microsoft.com/office/drawing/2014/main" id="{301359D3-DB82-9D5B-7163-2B9A110C9093}"/>
              </a:ext>
            </a:extLst>
          </p:cNvPr>
          <p:cNvGraphicFramePr>
            <a:graphicFrameLocks noGrp="1"/>
          </p:cNvGraphicFramePr>
          <p:nvPr>
            <p:extLst>
              <p:ext uri="{D42A27DB-BD31-4B8C-83A1-F6EECF244321}">
                <p14:modId xmlns:p14="http://schemas.microsoft.com/office/powerpoint/2010/main" val="3448227442"/>
              </p:ext>
            </p:extLst>
          </p:nvPr>
        </p:nvGraphicFramePr>
        <p:xfrm>
          <a:off x="236578" y="560935"/>
          <a:ext cx="8207828" cy="4532019"/>
        </p:xfrm>
        <a:graphic>
          <a:graphicData uri="http://schemas.openxmlformats.org/drawingml/2006/table">
            <a:tbl>
              <a:tblPr firstRow="1" bandRow="1">
                <a:tableStyleId>{5C22544A-7EE6-4342-B048-85BDC9FD1C3A}</a:tableStyleId>
              </a:tblPr>
              <a:tblGrid>
                <a:gridCol w="3701143">
                  <a:extLst>
                    <a:ext uri="{9D8B030D-6E8A-4147-A177-3AD203B41FA5}">
                      <a16:colId xmlns:a16="http://schemas.microsoft.com/office/drawing/2014/main" val="20000"/>
                    </a:ext>
                  </a:extLst>
                </a:gridCol>
                <a:gridCol w="4506685">
                  <a:extLst>
                    <a:ext uri="{9D8B030D-6E8A-4147-A177-3AD203B41FA5}">
                      <a16:colId xmlns:a16="http://schemas.microsoft.com/office/drawing/2014/main" val="20001"/>
                    </a:ext>
                  </a:extLst>
                </a:gridCol>
              </a:tblGrid>
              <a:tr h="493587">
                <a:tc gridSpan="2">
                  <a:txBody>
                    <a:bodyPr/>
                    <a:lstStyle/>
                    <a:p>
                      <a:pPr algn="ctr"/>
                      <a:r>
                        <a:rPr lang="en-US" sz="1600">
                          <a:latin typeface="News Cycle" panose="020B0604020202020204" charset="2"/>
                        </a:rPr>
                        <a:t>Priorities &amp; Opportunities Sheet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403843">
                <a:tc gridSpan="2">
                  <a:txBody>
                    <a:bodyPr/>
                    <a:lstStyle/>
                    <a:p>
                      <a:pPr algn="ctr"/>
                      <a:r>
                        <a:rPr lang="en-US" sz="1200" b="1" baseline="0">
                          <a:latin typeface="News Cycle" panose="020B0604020202020204" charset="2"/>
                        </a:rPr>
                        <a:t>Individual Priorities </a:t>
                      </a:r>
                      <a:endParaRPr lang="en-US" sz="1200" b="1">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1"/>
                  </a:ext>
                </a:extLst>
              </a:tr>
              <a:tr h="673072">
                <a:tc>
                  <a:txBody>
                    <a:bodyPr/>
                    <a:lstStyle/>
                    <a:p>
                      <a:r>
                        <a:rPr lang="en-US" sz="1200" b="1" kern="1200">
                          <a:solidFill>
                            <a:schemeClr val="dk1"/>
                          </a:solidFill>
                          <a:effectLst/>
                          <a:latin typeface="News Cycle" panose="020B0604020202020204" charset="2"/>
                          <a:ea typeface="+mn-ea"/>
                          <a:cs typeface="+mn-cs"/>
                        </a:rPr>
                        <a:t>Priority 1</a:t>
                      </a:r>
                      <a:endParaRPr lang="en-US" sz="120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1.</a:t>
                      </a:r>
                      <a:r>
                        <a:rPr lang="en-US" sz="1200" kern="1200">
                          <a:solidFill>
                            <a:schemeClr val="dk1"/>
                          </a:solidFill>
                          <a:effectLst/>
                          <a:latin typeface="News Cycle" panose="020B0604020202020204" charset="2"/>
                          <a:ea typeface="+mn-ea"/>
                          <a:cs typeface="+mn-cs"/>
                        </a:rPr>
                        <a:t> …………………………………....</a:t>
                      </a:r>
                      <a:endParaRPr lang="en-US" sz="120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2. </a:t>
                      </a:r>
                      <a:r>
                        <a:rPr lang="en-US" sz="1200" kern="120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673072">
                <a:tc>
                  <a:txBody>
                    <a:bodyPr/>
                    <a:lstStyle/>
                    <a:p>
                      <a:r>
                        <a:rPr lang="en-US" sz="1200" b="1" kern="1200">
                          <a:solidFill>
                            <a:schemeClr val="dk1"/>
                          </a:solidFill>
                          <a:effectLst/>
                          <a:latin typeface="News Cycle" panose="020B0604020202020204" charset="2"/>
                          <a:ea typeface="+mn-ea"/>
                          <a:cs typeface="+mn-cs"/>
                        </a:rPr>
                        <a:t>Priority 2</a:t>
                      </a:r>
                      <a:endParaRPr lang="en-US" sz="120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1.</a:t>
                      </a:r>
                      <a:r>
                        <a:rPr lang="en-US" sz="1200" kern="1200">
                          <a:solidFill>
                            <a:schemeClr val="dk1"/>
                          </a:solidFill>
                          <a:effectLst/>
                          <a:latin typeface="News Cycle" panose="020B0604020202020204" charset="2"/>
                          <a:ea typeface="+mn-ea"/>
                          <a:cs typeface="+mn-cs"/>
                        </a:rPr>
                        <a:t> …………………………………....</a:t>
                      </a:r>
                      <a:endParaRPr lang="en-US" sz="120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2. </a:t>
                      </a:r>
                      <a:r>
                        <a:rPr lang="en-US" sz="1200" kern="120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673072">
                <a:tc>
                  <a:txBody>
                    <a:bodyPr/>
                    <a:lstStyle/>
                    <a:p>
                      <a:r>
                        <a:rPr lang="en-US" sz="1200" b="1" kern="1200">
                          <a:solidFill>
                            <a:schemeClr val="dk1"/>
                          </a:solidFill>
                          <a:effectLst/>
                          <a:latin typeface="News Cycle" panose="020B0604020202020204" charset="2"/>
                          <a:ea typeface="+mn-ea"/>
                          <a:cs typeface="+mn-cs"/>
                        </a:rPr>
                        <a:t>Priority 3</a:t>
                      </a:r>
                      <a:endParaRPr lang="en-US" sz="120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1.</a:t>
                      </a:r>
                      <a:r>
                        <a:rPr lang="en-US" sz="1200" kern="1200">
                          <a:solidFill>
                            <a:schemeClr val="dk1"/>
                          </a:solidFill>
                          <a:effectLst/>
                          <a:latin typeface="News Cycle" panose="020B0604020202020204" charset="2"/>
                          <a:ea typeface="+mn-ea"/>
                          <a:cs typeface="+mn-cs"/>
                        </a:rPr>
                        <a:t> …………………………………....</a:t>
                      </a:r>
                      <a:endParaRPr lang="en-US" sz="120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2. </a:t>
                      </a:r>
                      <a:r>
                        <a:rPr lang="en-US" sz="1200" kern="1200">
                          <a:solidFill>
                            <a:schemeClr val="dk1"/>
                          </a:solidFill>
                          <a:effectLst/>
                          <a:latin typeface="News Cycle" panose="020B0604020202020204" charset="2"/>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403843">
                <a:tc>
                  <a:txBody>
                    <a:bodyPr/>
                    <a:lstStyle/>
                    <a:p>
                      <a:pPr algn="ctr"/>
                      <a:r>
                        <a:rPr lang="en-US" sz="1200" b="1" i="0" u="none" strike="noStrike" cap="none">
                          <a:solidFill>
                            <a:schemeClr val="dk1"/>
                          </a:solidFill>
                          <a:latin typeface="News Cycle" panose="020B0604020202020204" charset="2"/>
                          <a:ea typeface="+mn-ea"/>
                          <a:cs typeface="+mn-cs"/>
                          <a:sym typeface="Arial"/>
                        </a:rPr>
                        <a:t>Priorities that need to be owned by the full team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0" algn="ctr" rtl="0">
                        <a:lnSpc>
                          <a:spcPct val="100000"/>
                        </a:lnSpc>
                        <a:spcBef>
                          <a:spcPts val="0"/>
                        </a:spcBef>
                        <a:spcAft>
                          <a:spcPts val="0"/>
                        </a:spcAft>
                        <a:buClr>
                          <a:srgbClr val="000000"/>
                        </a:buClr>
                        <a:buFont typeface="Arial"/>
                      </a:pPr>
                      <a:r>
                        <a:rPr lang="en-US" sz="1200" b="1" i="0" u="none" strike="noStrike" cap="none">
                          <a:solidFill>
                            <a:schemeClr val="dk1"/>
                          </a:solidFill>
                          <a:latin typeface="News Cycle" panose="020B0604020202020204" charset="2"/>
                          <a:ea typeface="+mn-ea"/>
                          <a:cs typeface="+mn-cs"/>
                          <a:sym typeface="Arial"/>
                        </a:rPr>
                        <a:t>Opportunities to collaborate with different peers.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1211530">
                <a:tc>
                  <a:txBody>
                    <a:bodyPr/>
                    <a:lstStyle/>
                    <a:p>
                      <a:endParaRPr lang="en-US" sz="1200" kern="1200">
                        <a:solidFill>
                          <a:schemeClr val="dk1"/>
                        </a:solidFill>
                        <a:effectLst/>
                        <a:latin typeface="News Cycle" panose="020B0604020202020204" charset="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1.</a:t>
                      </a:r>
                      <a:r>
                        <a:rPr lang="en-US" sz="1200" kern="1200">
                          <a:solidFill>
                            <a:schemeClr val="dk1"/>
                          </a:solidFill>
                          <a:effectLst/>
                          <a:latin typeface="News Cycle" panose="020B0604020202020204" charset="2"/>
                          <a:ea typeface="+mn-ea"/>
                          <a:cs typeface="+mn-cs"/>
                        </a:rPr>
                        <a:t> …………………………………....</a:t>
                      </a:r>
                      <a:endParaRPr lang="en-US" sz="120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2. </a:t>
                      </a:r>
                      <a:r>
                        <a:rPr lang="en-US" sz="1200" kern="1200">
                          <a:solidFill>
                            <a:schemeClr val="dk1"/>
                          </a:solidFill>
                          <a:effectLst/>
                          <a:latin typeface="News Cycle" panose="020B0604020202020204" charset="2"/>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a:solidFill>
                          <a:schemeClr val="dk1"/>
                        </a:solidFill>
                        <a:effectLst/>
                        <a:latin typeface="News Cycle" panose="020B0604020202020204" charset="2"/>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1.</a:t>
                      </a:r>
                      <a:r>
                        <a:rPr lang="en-US" sz="1200" kern="1200">
                          <a:solidFill>
                            <a:schemeClr val="dk1"/>
                          </a:solidFill>
                          <a:effectLst/>
                          <a:latin typeface="News Cycle" panose="020B0604020202020204" charset="2"/>
                          <a:ea typeface="+mn-ea"/>
                          <a:cs typeface="+mn-cs"/>
                        </a:rPr>
                        <a:t> …………………………………....</a:t>
                      </a:r>
                      <a:endParaRPr lang="en-US" sz="1200">
                        <a:latin typeface="News Cycle" panose="020B0604020202020204"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News Cycle" panose="020B0604020202020204" charset="2"/>
                        </a:rPr>
                        <a:t>2. </a:t>
                      </a:r>
                      <a:r>
                        <a:rPr lang="en-US" sz="1200" kern="1200">
                          <a:solidFill>
                            <a:schemeClr val="dk1"/>
                          </a:solidFill>
                          <a:effectLst/>
                          <a:latin typeface="News Cycle" panose="020B0604020202020204" charset="2"/>
                          <a:ea typeface="+mn-ea"/>
                          <a:cs typeface="+mn-cs"/>
                        </a:rPr>
                        <a:t>…………………………………....</a:t>
                      </a:r>
                    </a:p>
                    <a:p>
                      <a:endParaRPr lang="en-US" sz="1200">
                        <a:latin typeface="News Cycle" panose="020B0604020202020204" charset="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183208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060A52-95E4-FC8C-F820-1347A29D86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60041A-664B-7711-87B0-4C85EAA5E004}"/>
              </a:ext>
            </a:extLst>
          </p:cNvPr>
          <p:cNvSpPr>
            <a:spLocks noGrp="1"/>
          </p:cNvSpPr>
          <p:nvPr>
            <p:ph type="title" idx="4294967295"/>
          </p:nvPr>
        </p:nvSpPr>
        <p:spPr>
          <a:xfrm>
            <a:off x="55880" y="141091"/>
            <a:ext cx="8470900" cy="285750"/>
          </a:xfrm>
        </p:spPr>
        <p:txBody>
          <a:bodyPr/>
          <a:lstStyle/>
          <a:p>
            <a:r>
              <a:rPr lang="en-US" sz="2800"/>
              <a:t>Time To Set Your Individual Goals Setting</a:t>
            </a:r>
            <a:endParaRPr lang="en-US" sz="2800" i="1"/>
          </a:p>
        </p:txBody>
      </p:sp>
      <p:grpSp>
        <p:nvGrpSpPr>
          <p:cNvPr id="18" name="Group 17" hidden="1">
            <a:extLst>
              <a:ext uri="{FF2B5EF4-FFF2-40B4-BE49-F238E27FC236}">
                <a16:creationId xmlns:a16="http://schemas.microsoft.com/office/drawing/2014/main" id="{F8DAD23A-21F4-D918-9CC1-AC3F0C8BE25F}"/>
              </a:ext>
            </a:extLst>
          </p:cNvPr>
          <p:cNvGrpSpPr/>
          <p:nvPr/>
        </p:nvGrpSpPr>
        <p:grpSpPr>
          <a:xfrm>
            <a:off x="3317468" y="305007"/>
            <a:ext cx="4298961" cy="4321161"/>
            <a:chOff x="4580142" y="383587"/>
            <a:chExt cx="5699931" cy="5729365"/>
          </a:xfrm>
        </p:grpSpPr>
        <p:pic>
          <p:nvPicPr>
            <p:cNvPr id="13" name="Picture 12">
              <a:extLst>
                <a:ext uri="{FF2B5EF4-FFF2-40B4-BE49-F238E27FC236}">
                  <a16:creationId xmlns:a16="http://schemas.microsoft.com/office/drawing/2014/main" id="{D00F216B-8360-7D6E-46DB-074EFF2A6E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5215" y="383587"/>
              <a:ext cx="5524858" cy="4313056"/>
            </a:xfrm>
            <a:prstGeom prst="rect">
              <a:avLst/>
            </a:prstGeom>
          </p:spPr>
        </p:pic>
        <p:sp>
          <p:nvSpPr>
            <p:cNvPr id="11" name="Rectangle 10">
              <a:extLst>
                <a:ext uri="{FF2B5EF4-FFF2-40B4-BE49-F238E27FC236}">
                  <a16:creationId xmlns:a16="http://schemas.microsoft.com/office/drawing/2014/main" id="{6BC931AE-68B2-DDE7-5230-ADE82E331681}"/>
                </a:ext>
              </a:extLst>
            </p:cNvPr>
            <p:cNvSpPr/>
            <p:nvPr/>
          </p:nvSpPr>
          <p:spPr bwMode="auto">
            <a:xfrm>
              <a:off x="4580142" y="1164304"/>
              <a:ext cx="1743916" cy="479063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none" lIns="68580" tIns="34290" rIns="68580" bIns="3429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ct val="50000"/>
                </a:spcBef>
                <a:spcAft>
                  <a:spcPct val="0"/>
                </a:spcAft>
                <a:buClr>
                  <a:srgbClr val="000000"/>
                </a:buClr>
                <a:buSzTx/>
                <a:buFont typeface="Arial"/>
                <a:buNone/>
                <a:tabLst/>
                <a:defRPr/>
              </a:pPr>
              <a:endParaRPr kumimoji="0" lang="en-US" sz="1050" b="0" i="0" u="none" strike="noStrike" kern="0" cap="none" spc="0" normalizeH="0" baseline="0" noProof="0">
                <a:ln>
                  <a:noFill/>
                </a:ln>
                <a:solidFill>
                  <a:prstClr val="white"/>
                </a:solidFill>
                <a:effectLst/>
                <a:uLnTx/>
                <a:uFillTx/>
                <a:latin typeface="Arial"/>
                <a:cs typeface="Arial"/>
                <a:sym typeface="Arial"/>
              </a:endParaRPr>
            </a:p>
          </p:txBody>
        </p:sp>
        <p:pic>
          <p:nvPicPr>
            <p:cNvPr id="15" name="Picture 14">
              <a:extLst>
                <a:ext uri="{FF2B5EF4-FFF2-40B4-BE49-F238E27FC236}">
                  <a16:creationId xmlns:a16="http://schemas.microsoft.com/office/drawing/2014/main" id="{AD156E87-B16A-1600-51AC-BD6DA266BD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2530" y="3788292"/>
              <a:ext cx="3977033" cy="2324660"/>
            </a:xfrm>
            <a:prstGeom prst="rect">
              <a:avLst/>
            </a:prstGeom>
          </p:spPr>
        </p:pic>
        <p:pic>
          <p:nvPicPr>
            <p:cNvPr id="17" name="Picture 16">
              <a:extLst>
                <a:ext uri="{FF2B5EF4-FFF2-40B4-BE49-F238E27FC236}">
                  <a16:creationId xmlns:a16="http://schemas.microsoft.com/office/drawing/2014/main" id="{2B880469-5523-9332-9E15-D01BE3DE48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99277" y="794329"/>
              <a:ext cx="3963536" cy="2994851"/>
            </a:xfrm>
            <a:prstGeom prst="rect">
              <a:avLst/>
            </a:prstGeom>
          </p:spPr>
        </p:pic>
      </p:grpSp>
      <p:graphicFrame>
        <p:nvGraphicFramePr>
          <p:cNvPr id="14" name="Table 13">
            <a:extLst>
              <a:ext uri="{FF2B5EF4-FFF2-40B4-BE49-F238E27FC236}">
                <a16:creationId xmlns:a16="http://schemas.microsoft.com/office/drawing/2014/main" id="{0D93F286-D433-B30C-D2E9-414E7572D0BA}"/>
              </a:ext>
            </a:extLst>
          </p:cNvPr>
          <p:cNvGraphicFramePr>
            <a:graphicFrameLocks noGrp="1"/>
          </p:cNvGraphicFramePr>
          <p:nvPr/>
        </p:nvGraphicFramePr>
        <p:xfrm>
          <a:off x="726141" y="1213026"/>
          <a:ext cx="6651812" cy="2339335"/>
        </p:xfrm>
        <a:graphic>
          <a:graphicData uri="http://schemas.openxmlformats.org/drawingml/2006/table">
            <a:tbl>
              <a:tblPr firstRow="1" bandRow="1">
                <a:tableStyleId>{5C22544A-7EE6-4342-B048-85BDC9FD1C3A}</a:tableStyleId>
              </a:tblPr>
              <a:tblGrid>
                <a:gridCol w="3178812">
                  <a:extLst>
                    <a:ext uri="{9D8B030D-6E8A-4147-A177-3AD203B41FA5}">
                      <a16:colId xmlns:a16="http://schemas.microsoft.com/office/drawing/2014/main" val="694905832"/>
                    </a:ext>
                  </a:extLst>
                </a:gridCol>
                <a:gridCol w="3473000">
                  <a:extLst>
                    <a:ext uri="{9D8B030D-6E8A-4147-A177-3AD203B41FA5}">
                      <a16:colId xmlns:a16="http://schemas.microsoft.com/office/drawing/2014/main" val="406471786"/>
                    </a:ext>
                  </a:extLst>
                </a:gridCol>
              </a:tblGrid>
              <a:tr h="846677">
                <a:tc>
                  <a:txBody>
                    <a:bodyPr/>
                    <a:lstStyle/>
                    <a:p>
                      <a:pPr marR="0" indent="0" algn="ctr" rtl="0">
                        <a:lnSpc>
                          <a:spcPct val="119000"/>
                        </a:lnSpc>
                        <a:spcBef>
                          <a:spcPts val="0"/>
                        </a:spcBef>
                        <a:spcAft>
                          <a:spcPts val="600"/>
                        </a:spcAft>
                      </a:pPr>
                      <a:r>
                        <a:rPr lang="en-US" sz="1400" kern="1400">
                          <a:ln>
                            <a:noFill/>
                          </a:ln>
                          <a:solidFill>
                            <a:schemeClr val="bg1"/>
                          </a:solidFill>
                          <a:effectLst/>
                          <a:latin typeface="News Cycle" panose="020B0604020202020204" charset="2"/>
                        </a:rPr>
                        <a:t>Individual SMART Goals</a:t>
                      </a:r>
                    </a:p>
                  </a:txBody>
                  <a:tcPr marL="27432" marR="27432" marT="27432" marB="27432"/>
                </a:tc>
                <a:tc>
                  <a:txBody>
                    <a:bodyPr/>
                    <a:lstStyle/>
                    <a:p>
                      <a:pPr marL="0" marR="0" lvl="0" indent="0" algn="ctr" defTabSz="914400" rtl="0" eaLnBrk="1" fontAlgn="auto" latinLnBrk="0" hangingPunct="1">
                        <a:lnSpc>
                          <a:spcPct val="119000"/>
                        </a:lnSpc>
                        <a:spcBef>
                          <a:spcPts val="0"/>
                        </a:spcBef>
                        <a:spcAft>
                          <a:spcPts val="600"/>
                        </a:spcAft>
                        <a:buClr>
                          <a:srgbClr val="000000"/>
                        </a:buClr>
                        <a:buSzTx/>
                        <a:buFont typeface="Arial"/>
                        <a:buNone/>
                        <a:tabLst/>
                        <a:defRPr/>
                      </a:pPr>
                      <a:r>
                        <a:rPr lang="en-US" sz="1400" b="1">
                          <a:solidFill>
                            <a:schemeClr val="bg1"/>
                          </a:solidFill>
                          <a:latin typeface="News Cycle" panose="020B0604020202020204" charset="2"/>
                        </a:rPr>
                        <a:t>Success Measures </a:t>
                      </a:r>
                    </a:p>
                    <a:p>
                      <a:pPr marR="0" indent="0" algn="ctr" rtl="0">
                        <a:lnSpc>
                          <a:spcPct val="119000"/>
                        </a:lnSpc>
                        <a:spcBef>
                          <a:spcPts val="0"/>
                        </a:spcBef>
                        <a:spcAft>
                          <a:spcPts val="600"/>
                        </a:spcAft>
                      </a:pPr>
                      <a:endParaRPr lang="en-US" sz="1400" kern="1400">
                        <a:ln>
                          <a:noFill/>
                        </a:ln>
                        <a:solidFill>
                          <a:schemeClr val="bg1"/>
                        </a:solidFill>
                        <a:effectLst/>
                        <a:latin typeface="News Cycle" panose="020B0604020202020204" charset="2"/>
                      </a:endParaRPr>
                    </a:p>
                  </a:txBody>
                  <a:tcPr marL="27432" marR="27432" marT="27432" marB="27432"/>
                </a:tc>
                <a:extLst>
                  <a:ext uri="{0D108BD9-81ED-4DB2-BD59-A6C34878D82A}">
                    <a16:rowId xmlns:a16="http://schemas.microsoft.com/office/drawing/2014/main" val="831969523"/>
                  </a:ext>
                </a:extLst>
              </a:tr>
              <a:tr h="534036">
                <a:tc>
                  <a:txBody>
                    <a:bodyPr/>
                    <a:lstStyle/>
                    <a:p>
                      <a:pPr marR="0" indent="0" algn="l" rtl="0">
                        <a:lnSpc>
                          <a:spcPct val="119000"/>
                        </a:lnSpc>
                        <a:spcBef>
                          <a:spcPts val="0"/>
                        </a:spcBef>
                        <a:spcAft>
                          <a:spcPts val="600"/>
                        </a:spcAft>
                      </a:pPr>
                      <a:endParaRPr lang="en-US" sz="800" b="0" i="1" kern="1400">
                        <a:ln>
                          <a:noFill/>
                        </a:ln>
                        <a:solidFill>
                          <a:srgbClr val="000000"/>
                        </a:solidFill>
                        <a:effectLst/>
                        <a:latin typeface="News Cycle" panose="020B0604020202020204" charset="2"/>
                      </a:endParaRPr>
                    </a:p>
                  </a:txBody>
                  <a:tcPr marL="27432" marR="27432" marT="27432" marB="27432">
                    <a:solidFill>
                      <a:srgbClr val="D3D3D3"/>
                    </a:solidFill>
                  </a:tcPr>
                </a:tc>
                <a:tc>
                  <a:txBody>
                    <a:bodyPr/>
                    <a:lstStyle/>
                    <a:p>
                      <a:pPr marL="228600" marR="0" indent="-228600" algn="l" rtl="0">
                        <a:lnSpc>
                          <a:spcPct val="119000"/>
                        </a:lnSpc>
                        <a:spcBef>
                          <a:spcPts val="0"/>
                        </a:spcBef>
                        <a:spcAft>
                          <a:spcPts val="0"/>
                        </a:spcAft>
                      </a:pPr>
                      <a:endParaRPr lang="en-US" sz="800" kern="1400">
                        <a:ln>
                          <a:noFill/>
                        </a:ln>
                        <a:solidFill>
                          <a:srgbClr val="000000"/>
                        </a:solidFill>
                        <a:effectLst/>
                        <a:latin typeface="News Cycle" panose="020B0604020202020204" charset="2"/>
                      </a:endParaRPr>
                    </a:p>
                  </a:txBody>
                  <a:tcPr marL="27432" marR="27432" marT="27432" marB="27432">
                    <a:solidFill>
                      <a:srgbClr val="D3D3D3"/>
                    </a:solidFill>
                  </a:tcPr>
                </a:tc>
                <a:extLst>
                  <a:ext uri="{0D108BD9-81ED-4DB2-BD59-A6C34878D82A}">
                    <a16:rowId xmlns:a16="http://schemas.microsoft.com/office/drawing/2014/main" val="1861021568"/>
                  </a:ext>
                </a:extLst>
              </a:tr>
              <a:tr h="479311">
                <a:tc>
                  <a:txBody>
                    <a:bodyPr/>
                    <a:lstStyle/>
                    <a:p>
                      <a:r>
                        <a:rPr lang="en-US" sz="800" b="1">
                          <a:latin typeface="News Cycle" panose="020B0604020202020204" charset="2"/>
                        </a:rPr>
                        <a:t>#Goal 1:</a:t>
                      </a:r>
                    </a:p>
                  </a:txBody>
                  <a:tcPr marL="68580" marR="68580" marT="34290" marB="34290">
                    <a:solidFill>
                      <a:srgbClr val="D3D3D3"/>
                    </a:solidFill>
                  </a:tcPr>
                </a:tc>
                <a:tc>
                  <a:txBody>
                    <a:bodyPr/>
                    <a:lstStyle/>
                    <a:p>
                      <a:endParaRPr lang="en-US" sz="800">
                        <a:latin typeface="News Cycle" panose="020B0604020202020204" charset="2"/>
                      </a:endParaRPr>
                    </a:p>
                  </a:txBody>
                  <a:tcPr marL="68580" marR="68580" marT="34290" marB="34290">
                    <a:solidFill>
                      <a:srgbClr val="D3D3D3"/>
                    </a:solidFill>
                  </a:tcPr>
                </a:tc>
                <a:extLst>
                  <a:ext uri="{0D108BD9-81ED-4DB2-BD59-A6C34878D82A}">
                    <a16:rowId xmlns:a16="http://schemas.microsoft.com/office/drawing/2014/main" val="3493395419"/>
                  </a:ext>
                </a:extLst>
              </a:tr>
              <a:tr h="479311">
                <a:tc>
                  <a:txBody>
                    <a:bodyPr/>
                    <a:lstStyle/>
                    <a:p>
                      <a:r>
                        <a:rPr lang="en-US" sz="800" b="1">
                          <a:latin typeface="News Cycle" panose="020B0604020202020204" charset="2"/>
                        </a:rPr>
                        <a:t>#Goal 2:</a:t>
                      </a:r>
                    </a:p>
                  </a:txBody>
                  <a:tcPr marL="68580" marR="68580" marT="34290" marB="34290">
                    <a:solidFill>
                      <a:srgbClr val="D3D3D3"/>
                    </a:solidFill>
                  </a:tcPr>
                </a:tc>
                <a:tc>
                  <a:txBody>
                    <a:bodyPr/>
                    <a:lstStyle/>
                    <a:p>
                      <a:endParaRPr lang="en-US" sz="800">
                        <a:latin typeface="News Cycle" panose="020B0604020202020204" charset="2"/>
                      </a:endParaRPr>
                    </a:p>
                  </a:txBody>
                  <a:tcPr marL="68580" marR="68580" marT="34290" marB="34290">
                    <a:solidFill>
                      <a:srgbClr val="D3D3D3"/>
                    </a:solidFill>
                  </a:tcPr>
                </a:tc>
                <a:extLst>
                  <a:ext uri="{0D108BD9-81ED-4DB2-BD59-A6C34878D82A}">
                    <a16:rowId xmlns:a16="http://schemas.microsoft.com/office/drawing/2014/main" val="146599638"/>
                  </a:ext>
                </a:extLst>
              </a:tr>
            </a:tbl>
          </a:graphicData>
        </a:graphic>
      </p:graphicFrame>
      <p:sp>
        <p:nvSpPr>
          <p:cNvPr id="16" name="Content Placeholder 2">
            <a:extLst>
              <a:ext uri="{FF2B5EF4-FFF2-40B4-BE49-F238E27FC236}">
                <a16:creationId xmlns:a16="http://schemas.microsoft.com/office/drawing/2014/main" id="{C30AA2E1-3ACB-3E73-4906-2D033C60F431}"/>
              </a:ext>
            </a:extLst>
          </p:cNvPr>
          <p:cNvSpPr txBox="1">
            <a:spLocks/>
          </p:cNvSpPr>
          <p:nvPr/>
        </p:nvSpPr>
        <p:spPr>
          <a:xfrm>
            <a:off x="87131" y="553070"/>
            <a:ext cx="8408398" cy="305622"/>
          </a:xfrm>
          <a:prstGeom prst="rect">
            <a:avLst/>
          </a:prstGeom>
          <a:solidFill>
            <a:srgbClr val="D0DEEA"/>
          </a:solidFill>
        </p:spPr>
        <p:txBody>
          <a:bodyPr vert="horz" lIns="0" tIns="0" rIns="0" bIns="0" rtlCol="0" anchor="ctr">
            <a:noAutofit/>
          </a:bodyPr>
          <a:lstStyle>
            <a:lvl1pPr marL="228600" indent="-228600" algn="l" defTabSz="914400" rtl="0" eaLnBrk="1" latinLnBrk="0" hangingPunct="1">
              <a:lnSpc>
                <a:spcPct val="100000"/>
              </a:lnSpc>
              <a:spcBef>
                <a:spcPts val="0"/>
              </a:spcBef>
              <a:spcAft>
                <a:spcPts val="1200"/>
              </a:spcAft>
              <a:buClr>
                <a:schemeClr val="tx2"/>
              </a:buClr>
              <a:buSzPct val="90000"/>
              <a:buFont typeface="Wingdings" panose="05000000000000000000" pitchFamily="2" charset="2"/>
              <a:buChar char="§"/>
              <a:defRPr sz="2000" kern="1200">
                <a:solidFill>
                  <a:schemeClr val="tx1"/>
                </a:solidFill>
                <a:latin typeface="+mn-lt"/>
                <a:ea typeface="+mn-ea"/>
                <a:cs typeface="+mn-cs"/>
              </a:defRPr>
            </a:lvl1pPr>
            <a:lvl2pPr marL="54864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3pPr>
            <a:lvl4pPr marL="1051560" indent="-228600" algn="l" defTabSz="914400" rtl="0" eaLnBrk="1" latinLnBrk="0" hangingPunct="1">
              <a:lnSpc>
                <a:spcPct val="100000"/>
              </a:lnSpc>
              <a:spcBef>
                <a:spcPts val="0"/>
              </a:spcBef>
              <a:spcAft>
                <a:spcPts val="1200"/>
              </a:spcAft>
              <a:buSzPct val="90000"/>
              <a:buFont typeface="Arial" panose="020B0604020202020204" pitchFamily="34" charset="0"/>
              <a:buChar char="–"/>
              <a:defRPr sz="2000" kern="1200">
                <a:solidFill>
                  <a:schemeClr val="tx1"/>
                </a:solidFill>
                <a:latin typeface="+mn-lt"/>
                <a:ea typeface="+mn-ea"/>
                <a:cs typeface="+mn-cs"/>
              </a:defRPr>
            </a:lvl4pPr>
            <a:lvl5pPr marL="1280160" indent="-228600" algn="l" defTabSz="914400" rtl="0" eaLnBrk="1" latinLnBrk="0" hangingPunct="1">
              <a:lnSpc>
                <a:spcPct val="100000"/>
              </a:lnSpc>
              <a:spcBef>
                <a:spcPts val="0"/>
              </a:spcBef>
              <a:spcAft>
                <a:spcPts val="1200"/>
              </a:spcAft>
              <a:buSzPct val="90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1200"/>
              </a:spcAft>
              <a:buClr>
                <a:srgbClr val="DFE3E5"/>
              </a:buClr>
              <a:buSzPct val="90000"/>
              <a:buFont typeface="Wingdings" panose="05000000000000000000" pitchFamily="2" charset="2"/>
              <a:buNone/>
              <a:tabLst/>
              <a:defRPr/>
            </a:pPr>
            <a:r>
              <a:rPr kumimoji="0" lang="en-US" sz="900" b="1" i="0" u="none" strike="noStrike" kern="1200" cap="none" spc="0" normalizeH="0" baseline="0" noProof="0">
                <a:ln>
                  <a:noFill/>
                </a:ln>
                <a:solidFill>
                  <a:prstClr val="black"/>
                </a:solidFill>
                <a:effectLst/>
                <a:uLnTx/>
                <a:uFillTx/>
                <a:latin typeface="News Cycle" panose="020B0604020202020204" charset="2"/>
                <a:ea typeface="+mn-ea"/>
                <a:cs typeface="+mn-cs"/>
                <a:sym typeface="Arial"/>
              </a:rPr>
              <a:t>Instructions: Activity 3: (15 min): R</a:t>
            </a:r>
            <a:r>
              <a:rPr kumimoji="0" lang="en-US" sz="900" b="0" i="0" u="none" strike="noStrike" kern="1200" cap="none" spc="0" normalizeH="0" baseline="0" noProof="0">
                <a:ln>
                  <a:noFill/>
                </a:ln>
                <a:solidFill>
                  <a:prstClr val="black"/>
                </a:solidFill>
                <a:effectLst/>
                <a:uLnTx/>
                <a:uFillTx/>
                <a:latin typeface="News Cycle" panose="020B0604020202020204" charset="2"/>
                <a:ea typeface="+mn-ea"/>
                <a:cs typeface="+mn-cs"/>
                <a:sym typeface="Arial"/>
              </a:rPr>
              <a:t>equesting attendees to think of top 2 goals they need to develop ensuring they added  KPI for each goals. </a:t>
            </a:r>
            <a:endParaRPr kumimoji="0" lang="en-US" altLang="en-US" sz="900" b="0" i="1" u="none" strike="noStrike" kern="1200" cap="none" spc="0" normalizeH="0" baseline="0" noProof="0">
              <a:ln>
                <a:noFill/>
              </a:ln>
              <a:solidFill>
                <a:prstClr val="black"/>
              </a:solidFill>
              <a:effectLst/>
              <a:uLnTx/>
              <a:uFillTx/>
              <a:latin typeface="News Cycle" panose="020B0604020202020204" charset="2"/>
              <a:ea typeface="ＭＳ Ｐゴシック"/>
              <a:cs typeface="+mn-cs"/>
              <a:sym typeface="Arial"/>
            </a:endParaRPr>
          </a:p>
        </p:txBody>
      </p:sp>
      <p:graphicFrame>
        <p:nvGraphicFramePr>
          <p:cNvPr id="4" name="Table 3">
            <a:extLst>
              <a:ext uri="{FF2B5EF4-FFF2-40B4-BE49-F238E27FC236}">
                <a16:creationId xmlns:a16="http://schemas.microsoft.com/office/drawing/2014/main" id="{BD2832CB-D40B-821B-1C6C-BFDF542BF43F}"/>
              </a:ext>
            </a:extLst>
          </p:cNvPr>
          <p:cNvGraphicFramePr>
            <a:graphicFrameLocks noGrp="1"/>
          </p:cNvGraphicFramePr>
          <p:nvPr/>
        </p:nvGraphicFramePr>
        <p:xfrm>
          <a:off x="726140" y="3684198"/>
          <a:ext cx="6651811" cy="1237151"/>
        </p:xfrm>
        <a:graphic>
          <a:graphicData uri="http://schemas.openxmlformats.org/drawingml/2006/table">
            <a:tbl>
              <a:tblPr firstRow="1" bandRow="1">
                <a:tableStyleId>{6E25E649-3F16-4E02-A733-19D2CDBF48F0}</a:tableStyleId>
              </a:tblPr>
              <a:tblGrid>
                <a:gridCol w="6651811">
                  <a:extLst>
                    <a:ext uri="{9D8B030D-6E8A-4147-A177-3AD203B41FA5}">
                      <a16:colId xmlns:a16="http://schemas.microsoft.com/office/drawing/2014/main" val="812003635"/>
                    </a:ext>
                  </a:extLst>
                </a:gridCol>
              </a:tblGrid>
              <a:tr h="269995">
                <a:tc>
                  <a:txBody>
                    <a:bodyPr/>
                    <a:lstStyle/>
                    <a:p>
                      <a:pPr marL="0" lvl="0" indent="0">
                        <a:buSzPts val="900"/>
                        <a:buFont typeface="Wingdings" panose="05000000000000000000" pitchFamily="2" charset="2"/>
                        <a:buNone/>
                      </a:pPr>
                      <a:r>
                        <a:rPr lang="en-US" sz="1200" b="1" i="0" u="none" strike="noStrike" cap="none">
                          <a:solidFill>
                            <a:schemeClr val="bg1"/>
                          </a:solidFill>
                          <a:effectLst/>
                          <a:latin typeface="News Cycle" panose="020B0604020202020204" charset="2"/>
                          <a:ea typeface="+mn-ea"/>
                          <a:cs typeface="+mn-cs"/>
                          <a:sym typeface="Arial"/>
                        </a:rPr>
                        <a:t>Before you develop your goals:</a:t>
                      </a: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extLst>
                  <a:ext uri="{0D108BD9-81ED-4DB2-BD59-A6C34878D82A}">
                    <a16:rowId xmlns:a16="http://schemas.microsoft.com/office/drawing/2014/main" val="1229511213"/>
                  </a:ext>
                </a:extLst>
              </a:tr>
              <a:tr h="269995">
                <a:tc>
                  <a:txBody>
                    <a:bodyPr/>
                    <a:lstStyle/>
                    <a:p>
                      <a:pPr marL="342900" lvl="0" indent="-342900">
                        <a:buSzPts val="900"/>
                        <a:buFont typeface="Wingdings" panose="05000000000000000000" pitchFamily="2" charset="2"/>
                        <a:buChar char=""/>
                      </a:pPr>
                      <a:r>
                        <a:rPr lang="en-US" sz="1200">
                          <a:effectLst/>
                          <a:latin typeface="News Cycle" panose="020B0604020202020204" charset="2"/>
                        </a:rPr>
                        <a:t>Ensure goals are aligned to divisional/functional goals.</a:t>
                      </a:r>
                      <a:endParaRPr lang="en-US" sz="1200" b="0" i="0" u="none" strike="noStrike" cap="none">
                        <a:solidFill>
                          <a:schemeClr val="dk1"/>
                        </a:solidFill>
                        <a:effectLst/>
                        <a:latin typeface="News Cycle" panose="020B0604020202020204" charset="2"/>
                        <a:ea typeface="+mn-ea"/>
                        <a:cs typeface="+mn-cs"/>
                        <a:sym typeface="Arial"/>
                      </a:endParaRP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45901633"/>
                  </a:ext>
                </a:extLst>
              </a:tr>
              <a:tr h="222349">
                <a:tc>
                  <a:txBody>
                    <a:bodyPr/>
                    <a:lstStyle/>
                    <a:p>
                      <a:pPr marL="342900" lvl="0" indent="-342900">
                        <a:buSzPts val="900"/>
                        <a:buFont typeface="Wingdings" panose="05000000000000000000" pitchFamily="2" charset="2"/>
                        <a:buChar char=""/>
                      </a:pPr>
                      <a:r>
                        <a:rPr lang="en-US" sz="1200">
                          <a:effectLst/>
                          <a:latin typeface="News Cycle" panose="020B0604020202020204" charset="2"/>
                        </a:rPr>
                        <a:t>Ensure all interdependencies have been identified .</a:t>
                      </a:r>
                      <a:endParaRPr lang="en-IN" sz="1200">
                        <a:effectLst/>
                        <a:latin typeface="News Cycle" panose="020B0604020202020204" charset="2"/>
                      </a:endParaRPr>
                    </a:p>
                  </a:txBody>
                  <a:tcPr marL="67794" marR="6779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1210074264"/>
                  </a:ext>
                </a:extLst>
              </a:tr>
              <a:tr h="252463">
                <a:tc>
                  <a:txBody>
                    <a:bodyPr/>
                    <a:lstStyle/>
                    <a:p>
                      <a:pPr marL="342900" marR="0" lvl="0" indent="-342900" algn="l" defTabSz="914400" rtl="0" eaLnBrk="1" fontAlgn="auto" latinLnBrk="0" hangingPunct="1">
                        <a:lnSpc>
                          <a:spcPct val="100000"/>
                        </a:lnSpc>
                        <a:spcBef>
                          <a:spcPts val="0"/>
                        </a:spcBef>
                        <a:spcAft>
                          <a:spcPts val="0"/>
                        </a:spcAft>
                        <a:buClr>
                          <a:srgbClr val="000000"/>
                        </a:buClr>
                        <a:buSzPts val="900"/>
                        <a:buFont typeface="Wingdings" panose="05000000000000000000" pitchFamily="2" charset="2"/>
                        <a:buChar char=""/>
                        <a:tabLst/>
                        <a:defRPr/>
                      </a:pPr>
                      <a:r>
                        <a:rPr lang="en-US" sz="1200" b="0" i="0" u="none" strike="noStrike" cap="none">
                          <a:solidFill>
                            <a:schemeClr val="dk1"/>
                          </a:solidFill>
                          <a:effectLst/>
                          <a:latin typeface="News Cycle" panose="020B0604020202020204" charset="2"/>
                          <a:ea typeface="+mn-ea"/>
                          <a:cs typeface="+mn-cs"/>
                          <a:sym typeface="Arial"/>
                        </a:rPr>
                        <a:t>Validate that measures selected are an indication of success in your goal.</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67787465"/>
                  </a:ext>
                </a:extLst>
              </a:tr>
              <a:tr h="222349">
                <a:tc>
                  <a:txBody>
                    <a:bodyPr/>
                    <a:lstStyle/>
                    <a:p>
                      <a:pPr marL="342900" lvl="0" indent="-342900">
                        <a:buSzPts val="900"/>
                        <a:buFont typeface="Wingdings" panose="05000000000000000000" pitchFamily="2" charset="2"/>
                        <a:buChar char=""/>
                      </a:pPr>
                      <a:r>
                        <a:rPr lang="en-US" sz="1200">
                          <a:effectLst/>
                          <a:latin typeface="News Cycle" panose="020B0604020202020204" charset="2"/>
                          <a:ea typeface="Times New Roman" panose="02020603050405020304" pitchFamily="18" charset="0"/>
                        </a:rPr>
                        <a:t>Check that your individual goals are adding up to the team ambition</a:t>
                      </a:r>
                      <a:endParaRPr lang="en-IN" sz="1200">
                        <a:effectLst/>
                        <a:latin typeface="News Cycle" panose="020B0604020202020204" charset="2"/>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3033318559"/>
                  </a:ext>
                </a:extLst>
              </a:tr>
            </a:tbl>
          </a:graphicData>
        </a:graphic>
      </p:graphicFrame>
    </p:spTree>
    <p:extLst>
      <p:ext uri="{BB962C8B-B14F-4D97-AF65-F5344CB8AC3E}">
        <p14:creationId xmlns:p14="http://schemas.microsoft.com/office/powerpoint/2010/main" val="3721750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F9DD72-B840-D16C-4386-CD358AA9CC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3BB15C-E1CD-3173-9DE8-11282A6F90C9}"/>
              </a:ext>
            </a:extLst>
          </p:cNvPr>
          <p:cNvSpPr>
            <a:spLocks noGrp="1"/>
          </p:cNvSpPr>
          <p:nvPr>
            <p:ph type="title" idx="4294967295"/>
          </p:nvPr>
        </p:nvSpPr>
        <p:spPr>
          <a:xfrm>
            <a:off x="186660" y="128749"/>
            <a:ext cx="8228013" cy="282575"/>
          </a:xfrm>
        </p:spPr>
        <p:txBody>
          <a:bodyPr spcFirstLastPara="1" vert="horz" wrap="square" lIns="0" tIns="0" rIns="0" bIns="0" rtlCol="0" anchor="ctr" anchorCtr="0">
            <a:noAutofit/>
          </a:bodyPr>
          <a:lstStyle/>
          <a:p>
            <a:r>
              <a:rPr lang="en-US" sz="2800"/>
              <a:t>Peer Goal Sharing</a:t>
            </a:r>
            <a:endParaRPr lang="en-IN" sz="2800"/>
          </a:p>
        </p:txBody>
      </p:sp>
      <p:graphicFrame>
        <p:nvGraphicFramePr>
          <p:cNvPr id="3" name="Diagram 2">
            <a:extLst>
              <a:ext uri="{FF2B5EF4-FFF2-40B4-BE49-F238E27FC236}">
                <a16:creationId xmlns:a16="http://schemas.microsoft.com/office/drawing/2014/main" id="{020B60A7-A509-32EB-9BB9-F472A2132602}"/>
              </a:ext>
            </a:extLst>
          </p:cNvPr>
          <p:cNvGraphicFramePr/>
          <p:nvPr/>
        </p:nvGraphicFramePr>
        <p:xfrm>
          <a:off x="411087" y="1005914"/>
          <a:ext cx="8321825" cy="31447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Graphic 9" descr="Clipboard Partially Crossed with solid fill">
            <a:extLst>
              <a:ext uri="{FF2B5EF4-FFF2-40B4-BE49-F238E27FC236}">
                <a16:creationId xmlns:a16="http://schemas.microsoft.com/office/drawing/2014/main" id="{31FF4735-FB29-B9F1-6E00-2D12C24DC4F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1055" y="1348350"/>
            <a:ext cx="914400" cy="914400"/>
          </a:xfrm>
          <a:prstGeom prst="rect">
            <a:avLst/>
          </a:prstGeom>
        </p:spPr>
      </p:pic>
      <p:pic>
        <p:nvPicPr>
          <p:cNvPr id="12" name="Graphic 11" descr="Meeting outline">
            <a:extLst>
              <a:ext uri="{FF2B5EF4-FFF2-40B4-BE49-F238E27FC236}">
                <a16:creationId xmlns:a16="http://schemas.microsoft.com/office/drawing/2014/main" id="{56733139-73A2-672F-562A-738EE0B76F5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856749" y="1289797"/>
            <a:ext cx="914400" cy="914400"/>
          </a:xfrm>
          <a:prstGeom prst="rect">
            <a:avLst/>
          </a:prstGeom>
        </p:spPr>
      </p:pic>
      <p:pic>
        <p:nvPicPr>
          <p:cNvPr id="14" name="Graphic 13" descr="Connections outline">
            <a:extLst>
              <a:ext uri="{FF2B5EF4-FFF2-40B4-BE49-F238E27FC236}">
                <a16:creationId xmlns:a16="http://schemas.microsoft.com/office/drawing/2014/main" id="{1F8539B5-F1F3-5D3D-0724-4F8A05578B49}"/>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017244" y="1348350"/>
            <a:ext cx="914400" cy="914400"/>
          </a:xfrm>
          <a:prstGeom prst="rect">
            <a:avLst/>
          </a:prstGeom>
        </p:spPr>
      </p:pic>
      <p:pic>
        <p:nvPicPr>
          <p:cNvPr id="16" name="Graphic 15" descr="Gears with solid fill">
            <a:extLst>
              <a:ext uri="{FF2B5EF4-FFF2-40B4-BE49-F238E27FC236}">
                <a16:creationId xmlns:a16="http://schemas.microsoft.com/office/drawing/2014/main" id="{BA63D894-10BE-9B50-C6ED-FDEE7BCA227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6980515" y="1348350"/>
            <a:ext cx="914400" cy="914400"/>
          </a:xfrm>
          <a:prstGeom prst="rect">
            <a:avLst/>
          </a:prstGeom>
        </p:spPr>
      </p:pic>
      <p:sp>
        <p:nvSpPr>
          <p:cNvPr id="18" name="TextBox 17">
            <a:extLst>
              <a:ext uri="{FF2B5EF4-FFF2-40B4-BE49-F238E27FC236}">
                <a16:creationId xmlns:a16="http://schemas.microsoft.com/office/drawing/2014/main" id="{FC94AD34-3F23-F3B7-E7EC-F761458BB787}"/>
              </a:ext>
            </a:extLst>
          </p:cNvPr>
          <p:cNvSpPr txBox="1"/>
          <p:nvPr/>
        </p:nvSpPr>
        <p:spPr>
          <a:xfrm>
            <a:off x="502024" y="2988585"/>
            <a:ext cx="1721223"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a:ln>
                  <a:noFill/>
                </a:ln>
                <a:solidFill>
                  <a:prstClr val="black">
                    <a:lumMod val="65000"/>
                    <a:lumOff val="35000"/>
                  </a:prstClr>
                </a:solidFill>
                <a:effectLst/>
                <a:uLnTx/>
                <a:uFillTx/>
                <a:latin typeface="News Cycle" panose="020B0604020202020204" charset="2"/>
                <a:cs typeface="Arial"/>
                <a:sym typeface="Arial"/>
              </a:rPr>
              <a:t>Employee to share with peer their two goals &amp; peer start using the questions in the next slide to challenge the developed goals</a:t>
            </a:r>
            <a:r>
              <a:rPr kumimoji="0" lang="en-US" sz="900" b="0" i="0" u="none" strike="noStrike" kern="0" cap="none" spc="0" normalizeH="0" baseline="0" noProof="0">
                <a:ln>
                  <a:noFill/>
                </a:ln>
                <a:solidFill>
                  <a:srgbClr val="000000"/>
                </a:solidFill>
                <a:effectLst/>
                <a:uLnTx/>
                <a:uFillTx/>
                <a:latin typeface="News Cycle" panose="020B0604020202020204" charset="2"/>
                <a:cs typeface="Arial"/>
                <a:sym typeface="Arial"/>
              </a:rPr>
              <a:t>.</a:t>
            </a:r>
          </a:p>
        </p:txBody>
      </p:sp>
      <p:sp>
        <p:nvSpPr>
          <p:cNvPr id="19" name="TextBox 18">
            <a:extLst>
              <a:ext uri="{FF2B5EF4-FFF2-40B4-BE49-F238E27FC236}">
                <a16:creationId xmlns:a16="http://schemas.microsoft.com/office/drawing/2014/main" id="{B4029EE4-0049-86C2-D45A-33E16414D3DB}"/>
              </a:ext>
            </a:extLst>
          </p:cNvPr>
          <p:cNvSpPr txBox="1"/>
          <p:nvPr/>
        </p:nvSpPr>
        <p:spPr>
          <a:xfrm>
            <a:off x="2447365" y="2988585"/>
            <a:ext cx="1889505" cy="5078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a:ln>
                  <a:noFill/>
                </a:ln>
                <a:solidFill>
                  <a:prstClr val="black">
                    <a:lumMod val="65000"/>
                    <a:lumOff val="35000"/>
                  </a:prstClr>
                </a:solidFill>
                <a:effectLst/>
                <a:uLnTx/>
                <a:uFillTx/>
                <a:latin typeface="News Cycle" panose="020B0604020202020204" charset="2"/>
                <a:cs typeface="Arial"/>
                <a:sym typeface="Arial"/>
              </a:rPr>
              <a:t>Employee refine goals based on peer feedback &amp; switch roles &amp; repeat activity</a:t>
            </a:r>
            <a:endParaRPr kumimoji="0" lang="en-US" sz="900" b="0" i="0" u="none" strike="noStrike" kern="0" cap="none" spc="0" normalizeH="0" baseline="0" noProof="0">
              <a:ln>
                <a:noFill/>
              </a:ln>
              <a:solidFill>
                <a:srgbClr val="000000"/>
              </a:solidFill>
              <a:effectLst/>
              <a:uLnTx/>
              <a:uFillTx/>
              <a:latin typeface="News Cycle" panose="020B0604020202020204" charset="2"/>
              <a:cs typeface="Arial"/>
              <a:sym typeface="Arial"/>
            </a:endParaRPr>
          </a:p>
        </p:txBody>
      </p:sp>
      <p:sp>
        <p:nvSpPr>
          <p:cNvPr id="21" name="TextBox 20">
            <a:extLst>
              <a:ext uri="{FF2B5EF4-FFF2-40B4-BE49-F238E27FC236}">
                <a16:creationId xmlns:a16="http://schemas.microsoft.com/office/drawing/2014/main" id="{CD2F2F02-74FF-C131-5F2D-415E98C4236C}"/>
              </a:ext>
            </a:extLst>
          </p:cNvPr>
          <p:cNvSpPr txBox="1"/>
          <p:nvPr/>
        </p:nvSpPr>
        <p:spPr>
          <a:xfrm>
            <a:off x="4613832" y="2988585"/>
            <a:ext cx="1721223" cy="5078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a:ln>
                  <a:noFill/>
                </a:ln>
                <a:solidFill>
                  <a:prstClr val="black">
                    <a:lumMod val="65000"/>
                    <a:lumOff val="35000"/>
                  </a:prstClr>
                </a:solidFill>
                <a:effectLst/>
                <a:uLnTx/>
                <a:uFillTx/>
                <a:latin typeface="News Cycle" panose="020B0604020202020204" charset="2"/>
                <a:cs typeface="Arial"/>
                <a:sym typeface="Arial"/>
              </a:rPr>
              <a:t>Employee starts mapping out who they need to collaborate with to achieve their individual goals </a:t>
            </a:r>
            <a:endParaRPr kumimoji="0" lang="en-US" sz="900" b="0" i="0" u="none" strike="noStrike" kern="0" cap="none" spc="0" normalizeH="0" baseline="0" noProof="0">
              <a:ln>
                <a:noFill/>
              </a:ln>
              <a:solidFill>
                <a:srgbClr val="000000"/>
              </a:solidFill>
              <a:effectLst/>
              <a:uLnTx/>
              <a:uFillTx/>
              <a:latin typeface="News Cycle" panose="020B0604020202020204" charset="2"/>
              <a:cs typeface="Arial"/>
              <a:sym typeface="Arial"/>
            </a:endParaRPr>
          </a:p>
        </p:txBody>
      </p:sp>
      <p:sp>
        <p:nvSpPr>
          <p:cNvPr id="22" name="TextBox 21">
            <a:extLst>
              <a:ext uri="{FF2B5EF4-FFF2-40B4-BE49-F238E27FC236}">
                <a16:creationId xmlns:a16="http://schemas.microsoft.com/office/drawing/2014/main" id="{2AD434CD-189E-2978-912A-AE3BF3F4EFE1}"/>
              </a:ext>
            </a:extLst>
          </p:cNvPr>
          <p:cNvSpPr txBox="1"/>
          <p:nvPr/>
        </p:nvSpPr>
        <p:spPr>
          <a:xfrm>
            <a:off x="6335055" y="2988585"/>
            <a:ext cx="2223248" cy="7848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a:ln>
                  <a:noFill/>
                </a:ln>
                <a:solidFill>
                  <a:prstClr val="black">
                    <a:lumMod val="65000"/>
                    <a:lumOff val="35000"/>
                  </a:prstClr>
                </a:solidFill>
                <a:effectLst/>
                <a:uLnTx/>
                <a:uFillTx/>
                <a:latin typeface="News Cycle" panose="020B0604020202020204" charset="2"/>
                <a:cs typeface="Arial"/>
                <a:sym typeface="Arial"/>
              </a:rPr>
              <a:t>Team regroup. Volunteer start sharing individual goals with the entire team to collectively test with the HRBP &amp; meeting owner and ensure successful output from activity. </a:t>
            </a:r>
            <a:r>
              <a:rPr kumimoji="0" lang="en-US" sz="900" b="1" i="1" u="none" strike="noStrike" kern="0" cap="none" spc="0" normalizeH="0" baseline="0" noProof="0">
                <a:ln>
                  <a:noFill/>
                </a:ln>
                <a:solidFill>
                  <a:prstClr val="black">
                    <a:lumMod val="65000"/>
                    <a:lumOff val="35000"/>
                  </a:prstClr>
                </a:solidFill>
                <a:effectLst/>
                <a:uLnTx/>
                <a:uFillTx/>
                <a:latin typeface="News Cycle" panose="020B0604020202020204" charset="2"/>
                <a:cs typeface="Arial"/>
                <a:sym typeface="Arial"/>
              </a:rPr>
              <a:t>(preferable 4-5 volunteers)</a:t>
            </a:r>
            <a:endParaRPr kumimoji="0" lang="en-US" sz="900" b="1" i="1" u="none" strike="noStrike" kern="0" cap="none" spc="0" normalizeH="0" baseline="0" noProof="0">
              <a:ln>
                <a:noFill/>
              </a:ln>
              <a:solidFill>
                <a:srgbClr val="000000"/>
              </a:solidFill>
              <a:effectLst/>
              <a:uLnTx/>
              <a:uFillTx/>
              <a:latin typeface="News Cycle" panose="020B0604020202020204" charset="2"/>
              <a:cs typeface="Arial"/>
              <a:sym typeface="Arial"/>
            </a:endParaRPr>
          </a:p>
        </p:txBody>
      </p:sp>
    </p:spTree>
    <p:extLst>
      <p:ext uri="{BB962C8B-B14F-4D97-AF65-F5344CB8AC3E}">
        <p14:creationId xmlns:p14="http://schemas.microsoft.com/office/powerpoint/2010/main" val="16355605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C93AB-2190-CC97-922E-D0CA521E20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C28B9E-338A-9317-E9A6-866D69E62FF2}"/>
              </a:ext>
            </a:extLst>
          </p:cNvPr>
          <p:cNvSpPr>
            <a:spLocks noGrp="1"/>
          </p:cNvSpPr>
          <p:nvPr>
            <p:ph type="title" idx="4294967295"/>
          </p:nvPr>
        </p:nvSpPr>
        <p:spPr>
          <a:xfrm>
            <a:off x="315913" y="131763"/>
            <a:ext cx="8828087" cy="336550"/>
          </a:xfrm>
        </p:spPr>
        <p:txBody>
          <a:bodyPr spcFirstLastPara="1" vert="horz" wrap="square" lIns="0" tIns="0" rIns="0" bIns="0" rtlCol="0" anchor="ctr" anchorCtr="0">
            <a:noAutofit/>
          </a:bodyPr>
          <a:lstStyle/>
          <a:p>
            <a:r>
              <a:rPr lang="en-US" sz="2800"/>
              <a:t>Peer Goal Sharing- </a:t>
            </a:r>
          </a:p>
        </p:txBody>
      </p:sp>
      <p:sp>
        <p:nvSpPr>
          <p:cNvPr id="19" name="Rectangle 18">
            <a:extLst>
              <a:ext uri="{FF2B5EF4-FFF2-40B4-BE49-F238E27FC236}">
                <a16:creationId xmlns:a16="http://schemas.microsoft.com/office/drawing/2014/main" id="{81A2B5C5-B76E-3B7E-818C-A062F77A3DA6}"/>
              </a:ext>
            </a:extLst>
          </p:cNvPr>
          <p:cNvSpPr/>
          <p:nvPr/>
        </p:nvSpPr>
        <p:spPr>
          <a:xfrm>
            <a:off x="722955" y="2128457"/>
            <a:ext cx="7335196" cy="2410106"/>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9000"/>
              </a:lnSpc>
              <a:spcBef>
                <a:spcPts val="0"/>
              </a:spcBef>
              <a:spcAft>
                <a:spcPts val="900"/>
              </a:spcAft>
              <a:buClr>
                <a:srgbClr val="000000"/>
              </a:buClr>
              <a:buSzTx/>
              <a:buFont typeface="Arial"/>
              <a:buNone/>
              <a:tabLst/>
              <a:defRPr/>
            </a:pPr>
            <a:r>
              <a:rPr kumimoji="0" lang="en-US" sz="1200" b="1" i="0" u="none" strike="noStrike" kern="1400" cap="none" spc="0" normalizeH="0" baseline="0" noProof="0">
                <a:ln>
                  <a:noFill/>
                </a:ln>
                <a:solidFill>
                  <a:srgbClr val="000000"/>
                </a:solidFill>
                <a:effectLst/>
                <a:uLnTx/>
                <a:uFillTx/>
                <a:latin typeface="News Cycle" panose="020B0604020202020204" charset="2"/>
                <a:ea typeface="+mn-ea"/>
                <a:cs typeface="+mn-cs"/>
                <a:sym typeface="Arial"/>
              </a:rPr>
              <a:t>Sample questions peers can use for providing feedback on individual goals </a:t>
            </a:r>
          </a:p>
          <a:p>
            <a:pPr marL="214313" marR="0" lvl="0" indent="-214313" algn="l" defTabSz="914400" rtl="0" eaLnBrk="1" fontAlgn="auto" latinLnBrk="0" hangingPunct="1">
              <a:lnSpc>
                <a:spcPct val="119000"/>
              </a:lnSpc>
              <a:spcBef>
                <a:spcPts val="0"/>
              </a:spcBef>
              <a:spcAft>
                <a:spcPts val="900"/>
              </a:spcAft>
              <a:buClr>
                <a:srgbClr val="000000"/>
              </a:buClr>
              <a:buSzTx/>
              <a:buFont typeface="Wingdings" panose="05000000000000000000" pitchFamily="2" charset="2"/>
              <a:buChar char="ü"/>
              <a:tabLst/>
              <a:defRPr/>
            </a:pPr>
            <a:r>
              <a:rPr kumimoji="0" lang="en-US" sz="1200" b="0" i="0" u="none" strike="noStrike" kern="1400" cap="none" spc="0" normalizeH="0" baseline="0" noProof="0">
                <a:ln>
                  <a:noFill/>
                </a:ln>
                <a:solidFill>
                  <a:srgbClr val="000000"/>
                </a:solidFill>
                <a:effectLst/>
                <a:uLnTx/>
                <a:uFillTx/>
                <a:latin typeface="News Cycle" panose="020B0604020202020204" charset="2"/>
                <a:ea typeface="+mn-ea"/>
                <a:cs typeface="+mn-cs"/>
                <a:sym typeface="Arial"/>
              </a:rPr>
              <a:t>Are you working on the right goals to deliver your “piece of the puzzle” for our Division/Function goals? </a:t>
            </a:r>
          </a:p>
          <a:p>
            <a:pPr marL="214313" marR="0" lvl="0" indent="-214313" algn="l" defTabSz="914400" rtl="0" eaLnBrk="1" fontAlgn="auto" latinLnBrk="0" hangingPunct="1">
              <a:lnSpc>
                <a:spcPct val="119000"/>
              </a:lnSpc>
              <a:spcBef>
                <a:spcPts val="0"/>
              </a:spcBef>
              <a:spcAft>
                <a:spcPts val="900"/>
              </a:spcAft>
              <a:buClr>
                <a:srgbClr val="000000"/>
              </a:buClr>
              <a:buSzTx/>
              <a:buFont typeface="Wingdings" panose="05000000000000000000" pitchFamily="2" charset="2"/>
              <a:buChar char="ü"/>
              <a:tabLst/>
              <a:defRPr/>
            </a:pPr>
            <a:r>
              <a:rPr kumimoji="0" lang="en-US" sz="1200" b="0" i="0" u="none" strike="noStrike" kern="1400" cap="none" spc="0" normalizeH="0" baseline="0" noProof="0">
                <a:ln>
                  <a:noFill/>
                </a:ln>
                <a:solidFill>
                  <a:srgbClr val="000000"/>
                </a:solidFill>
                <a:effectLst/>
                <a:uLnTx/>
                <a:uFillTx/>
                <a:latin typeface="News Cycle" panose="020B0604020202020204" charset="2"/>
                <a:ea typeface="+mn-ea"/>
                <a:cs typeface="+mn-cs"/>
                <a:sym typeface="Arial"/>
              </a:rPr>
              <a:t>Are these goals within your sphere of influence? If no, what are the interdependences?</a:t>
            </a:r>
          </a:p>
          <a:p>
            <a:pPr marL="214313" marR="0" lvl="0" indent="-214313" algn="l" defTabSz="914400" rtl="0" eaLnBrk="1" fontAlgn="auto" latinLnBrk="0" hangingPunct="1">
              <a:lnSpc>
                <a:spcPct val="119000"/>
              </a:lnSpc>
              <a:spcBef>
                <a:spcPts val="0"/>
              </a:spcBef>
              <a:spcAft>
                <a:spcPts val="900"/>
              </a:spcAft>
              <a:buClr>
                <a:srgbClr val="000000"/>
              </a:buClr>
              <a:buSzTx/>
              <a:buFont typeface="Wingdings" panose="05000000000000000000" pitchFamily="2" charset="2"/>
              <a:buChar char="ü"/>
              <a:tabLst/>
              <a:defRPr/>
            </a:pPr>
            <a:r>
              <a:rPr kumimoji="0" lang="en-US" sz="1200" b="0" i="0" u="none" strike="noStrike" kern="1400" cap="none" spc="0" normalizeH="0" baseline="0" noProof="0">
                <a:ln>
                  <a:noFill/>
                </a:ln>
                <a:solidFill>
                  <a:srgbClr val="000000"/>
                </a:solidFill>
                <a:effectLst/>
                <a:uLnTx/>
                <a:uFillTx/>
                <a:latin typeface="News Cycle" panose="020B0604020202020204" charset="2"/>
                <a:ea typeface="+mn-ea"/>
                <a:cs typeface="+mn-cs"/>
                <a:sym typeface="Arial"/>
              </a:rPr>
              <a:t>Are your goals ambitious enough? </a:t>
            </a:r>
            <a:endParaRPr kumimoji="0" lang="en-US" sz="1200" b="1" i="0" u="none" strike="noStrike" kern="1400" cap="none" spc="0" normalizeH="0" baseline="0" noProof="0">
              <a:ln>
                <a:noFill/>
              </a:ln>
              <a:solidFill>
                <a:srgbClr val="000000"/>
              </a:solidFill>
              <a:effectLst/>
              <a:uLnTx/>
              <a:uFillTx/>
              <a:latin typeface="News Cycle" panose="020B0604020202020204" charset="2"/>
              <a:ea typeface="+mn-ea"/>
              <a:cs typeface="+mn-cs"/>
              <a:sym typeface="Arial"/>
            </a:endParaRPr>
          </a:p>
          <a:p>
            <a:pPr marL="214313" marR="0" lvl="0" indent="-214313" algn="l" defTabSz="914400" rtl="0" eaLnBrk="1" fontAlgn="auto" latinLnBrk="0" hangingPunct="1">
              <a:lnSpc>
                <a:spcPct val="119000"/>
              </a:lnSpc>
              <a:spcBef>
                <a:spcPts val="0"/>
              </a:spcBef>
              <a:spcAft>
                <a:spcPts val="900"/>
              </a:spcAft>
              <a:buClr>
                <a:srgbClr val="000000"/>
              </a:buClr>
              <a:buSzTx/>
              <a:buFont typeface="Wingdings" panose="05000000000000000000" pitchFamily="2" charset="2"/>
              <a:buChar char="ü"/>
              <a:tabLst/>
              <a:defRPr/>
            </a:pPr>
            <a:r>
              <a:rPr kumimoji="0" lang="en-US" sz="1200" b="0" i="0" u="none" strike="noStrike" kern="1400" cap="none" spc="0" normalizeH="0" baseline="0" noProof="0">
                <a:ln>
                  <a:noFill/>
                </a:ln>
                <a:solidFill>
                  <a:srgbClr val="000000"/>
                </a:solidFill>
                <a:effectLst/>
                <a:uLnTx/>
                <a:uFillTx/>
                <a:latin typeface="News Cycle" panose="020B0604020202020204" charset="2"/>
                <a:ea typeface="+mn-ea"/>
                <a:cs typeface="+mn-cs"/>
                <a:sym typeface="Arial"/>
              </a:rPr>
              <a:t>Have you identified what help you need from your team and peers to achieve your goals?</a:t>
            </a:r>
          </a:p>
          <a:p>
            <a:pPr marL="214313" marR="0" lvl="0" indent="-214313" algn="l" defTabSz="914400" rtl="0" eaLnBrk="1" fontAlgn="auto" latinLnBrk="0" hangingPunct="1">
              <a:lnSpc>
                <a:spcPct val="119000"/>
              </a:lnSpc>
              <a:spcBef>
                <a:spcPts val="0"/>
              </a:spcBef>
              <a:spcAft>
                <a:spcPts val="900"/>
              </a:spcAft>
              <a:buClr>
                <a:srgbClr val="000000"/>
              </a:buClr>
              <a:buSzTx/>
              <a:buFont typeface="Wingdings" panose="05000000000000000000" pitchFamily="2" charset="2"/>
              <a:buChar char="ü"/>
              <a:tabLst/>
              <a:defRPr/>
            </a:pPr>
            <a:r>
              <a:rPr kumimoji="0" lang="en-US" sz="1200" b="0" i="0" u="none" strike="noStrike" kern="1400" cap="none" spc="0" normalizeH="0" baseline="0" noProof="0">
                <a:ln>
                  <a:noFill/>
                </a:ln>
                <a:solidFill>
                  <a:srgbClr val="000000"/>
                </a:solidFill>
                <a:effectLst/>
                <a:uLnTx/>
                <a:uFillTx/>
                <a:latin typeface="News Cycle" panose="020B0604020202020204" charset="2"/>
                <a:ea typeface="+mn-ea"/>
                <a:cs typeface="+mn-cs"/>
                <a:sym typeface="Arial"/>
              </a:rPr>
              <a:t>What are the risks to delivery of your goal? What steps will you take to mitigate the risk?</a:t>
            </a:r>
          </a:p>
        </p:txBody>
      </p:sp>
      <p:grpSp>
        <p:nvGrpSpPr>
          <p:cNvPr id="20" name="Group 19">
            <a:extLst>
              <a:ext uri="{FF2B5EF4-FFF2-40B4-BE49-F238E27FC236}">
                <a16:creationId xmlns:a16="http://schemas.microsoft.com/office/drawing/2014/main" id="{05149847-9FBD-217D-5468-216FE55ED0D5}"/>
              </a:ext>
            </a:extLst>
          </p:cNvPr>
          <p:cNvGrpSpPr/>
          <p:nvPr/>
        </p:nvGrpSpPr>
        <p:grpSpPr>
          <a:xfrm>
            <a:off x="3682848" y="1032482"/>
            <a:ext cx="1581150" cy="1030060"/>
            <a:chOff x="1418669" y="3818636"/>
            <a:chExt cx="2108200" cy="1373413"/>
          </a:xfrm>
        </p:grpSpPr>
        <p:pic>
          <p:nvPicPr>
            <p:cNvPr id="21" name="Picture 20">
              <a:extLst>
                <a:ext uri="{FF2B5EF4-FFF2-40B4-BE49-F238E27FC236}">
                  <a16:creationId xmlns:a16="http://schemas.microsoft.com/office/drawing/2014/main" id="{3051FA8F-4A58-3BEF-19AD-80EE9A2B9531}"/>
                </a:ext>
              </a:extLst>
            </p:cNvPr>
            <p:cNvPicPr>
              <a:picLocks noChangeAspect="1"/>
            </p:cNvPicPr>
            <p:nvPr/>
          </p:nvPicPr>
          <p:blipFill>
            <a:blip r:embed="rId3"/>
            <a:stretch>
              <a:fillRect/>
            </a:stretch>
          </p:blipFill>
          <p:spPr>
            <a:xfrm>
              <a:off x="1418669" y="4277649"/>
              <a:ext cx="2108200" cy="914400"/>
            </a:xfrm>
            <a:prstGeom prst="rect">
              <a:avLst/>
            </a:prstGeom>
            <a:ln>
              <a:solidFill>
                <a:schemeClr val="bg2">
                  <a:lumMod val="50000"/>
                </a:schemeClr>
              </a:solidFill>
            </a:ln>
          </p:spPr>
        </p:pic>
        <p:sp>
          <p:nvSpPr>
            <p:cNvPr id="22" name="Rectangle 21">
              <a:extLst>
                <a:ext uri="{FF2B5EF4-FFF2-40B4-BE49-F238E27FC236}">
                  <a16:creationId xmlns:a16="http://schemas.microsoft.com/office/drawing/2014/main" id="{228B0659-6B56-909E-7A4A-ACADFEB8D849}"/>
                </a:ext>
              </a:extLst>
            </p:cNvPr>
            <p:cNvSpPr/>
            <p:nvPr/>
          </p:nvSpPr>
          <p:spPr>
            <a:xfrm>
              <a:off x="1558369" y="3818636"/>
              <a:ext cx="1828800" cy="457200"/>
            </a:xfrm>
            <a:prstGeom prst="rect">
              <a:avLst/>
            </a:prstGeom>
            <a:no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23" name="Rectangle 22">
              <a:extLst>
                <a:ext uri="{FF2B5EF4-FFF2-40B4-BE49-F238E27FC236}">
                  <a16:creationId xmlns:a16="http://schemas.microsoft.com/office/drawing/2014/main" id="{F4A7E589-8A04-1063-C165-87B3DDE31943}"/>
                </a:ext>
              </a:extLst>
            </p:cNvPr>
            <p:cNvSpPr/>
            <p:nvPr/>
          </p:nvSpPr>
          <p:spPr>
            <a:xfrm>
              <a:off x="3230079" y="38668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24" name="Rectangle 23">
              <a:extLst>
                <a:ext uri="{FF2B5EF4-FFF2-40B4-BE49-F238E27FC236}">
                  <a16:creationId xmlns:a16="http://schemas.microsoft.com/office/drawing/2014/main" id="{D9E93706-D4BB-5759-988C-1CBD450CEEEC}"/>
                </a:ext>
              </a:extLst>
            </p:cNvPr>
            <p:cNvSpPr/>
            <p:nvPr/>
          </p:nvSpPr>
          <p:spPr>
            <a:xfrm>
              <a:off x="3055454" y="4143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25" name="Rectangle 24">
              <a:extLst>
                <a:ext uri="{FF2B5EF4-FFF2-40B4-BE49-F238E27FC236}">
                  <a16:creationId xmlns:a16="http://schemas.microsoft.com/office/drawing/2014/main" id="{2C9A1C4B-AAA8-FC31-7107-9D7F114F1D46}"/>
                </a:ext>
              </a:extLst>
            </p:cNvPr>
            <p:cNvSpPr/>
            <p:nvPr/>
          </p:nvSpPr>
          <p:spPr>
            <a:xfrm>
              <a:off x="3001479" y="4016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26" name="Rectangle 25">
              <a:extLst>
                <a:ext uri="{FF2B5EF4-FFF2-40B4-BE49-F238E27FC236}">
                  <a16:creationId xmlns:a16="http://schemas.microsoft.com/office/drawing/2014/main" id="{C10F6559-7E1A-640A-70A6-7E12DBBE864D}"/>
                </a:ext>
              </a:extLst>
            </p:cNvPr>
            <p:cNvSpPr/>
            <p:nvPr/>
          </p:nvSpPr>
          <p:spPr>
            <a:xfrm>
              <a:off x="2941154" y="3892227"/>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27" name="Rectangle 26">
              <a:extLst>
                <a:ext uri="{FF2B5EF4-FFF2-40B4-BE49-F238E27FC236}">
                  <a16:creationId xmlns:a16="http://schemas.microsoft.com/office/drawing/2014/main" id="{493F716F-9C6D-560A-1ADA-ACC5B08F19D6}"/>
                </a:ext>
              </a:extLst>
            </p:cNvPr>
            <p:cNvSpPr/>
            <p:nvPr/>
          </p:nvSpPr>
          <p:spPr>
            <a:xfrm>
              <a:off x="2652229" y="39557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28" name="Rectangle 27">
              <a:extLst>
                <a:ext uri="{FF2B5EF4-FFF2-40B4-BE49-F238E27FC236}">
                  <a16:creationId xmlns:a16="http://schemas.microsoft.com/office/drawing/2014/main" id="{081636DA-4431-5096-1F36-84EDBEC21EC4}"/>
                </a:ext>
              </a:extLst>
            </p:cNvPr>
            <p:cNvSpPr/>
            <p:nvPr/>
          </p:nvSpPr>
          <p:spPr>
            <a:xfrm>
              <a:off x="2766529" y="41176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29" name="Rectangle 28">
              <a:extLst>
                <a:ext uri="{FF2B5EF4-FFF2-40B4-BE49-F238E27FC236}">
                  <a16:creationId xmlns:a16="http://schemas.microsoft.com/office/drawing/2014/main" id="{74CE6E0F-C3B6-3AB2-E264-276152F20F2D}"/>
                </a:ext>
              </a:extLst>
            </p:cNvPr>
            <p:cNvSpPr/>
            <p:nvPr/>
          </p:nvSpPr>
          <p:spPr>
            <a:xfrm>
              <a:off x="2483954" y="40541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30" name="Rectangle 29">
              <a:extLst>
                <a:ext uri="{FF2B5EF4-FFF2-40B4-BE49-F238E27FC236}">
                  <a16:creationId xmlns:a16="http://schemas.microsoft.com/office/drawing/2014/main" id="{663D0421-15F5-DDCC-39B6-D6134530153A}"/>
                </a:ext>
              </a:extLst>
            </p:cNvPr>
            <p:cNvSpPr/>
            <p:nvPr/>
          </p:nvSpPr>
          <p:spPr>
            <a:xfrm>
              <a:off x="2391879" y="41621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31" name="Rectangle 30">
              <a:extLst>
                <a:ext uri="{FF2B5EF4-FFF2-40B4-BE49-F238E27FC236}">
                  <a16:creationId xmlns:a16="http://schemas.microsoft.com/office/drawing/2014/main" id="{69BE5B8B-48CB-B45B-4D5B-E998EF3BDA6A}"/>
                </a:ext>
              </a:extLst>
            </p:cNvPr>
            <p:cNvSpPr/>
            <p:nvPr/>
          </p:nvSpPr>
          <p:spPr>
            <a:xfrm>
              <a:off x="2141054" y="41589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32" name="Rectangle 31">
              <a:extLst>
                <a:ext uri="{FF2B5EF4-FFF2-40B4-BE49-F238E27FC236}">
                  <a16:creationId xmlns:a16="http://schemas.microsoft.com/office/drawing/2014/main" id="{5C003F71-FE05-73AC-F01A-BD82F5C75B41}"/>
                </a:ext>
              </a:extLst>
            </p:cNvPr>
            <p:cNvSpPr/>
            <p:nvPr/>
          </p:nvSpPr>
          <p:spPr>
            <a:xfrm>
              <a:off x="2144229" y="40097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33" name="Rectangle 32">
              <a:extLst>
                <a:ext uri="{FF2B5EF4-FFF2-40B4-BE49-F238E27FC236}">
                  <a16:creationId xmlns:a16="http://schemas.microsoft.com/office/drawing/2014/main" id="{0EC9C62C-3357-19F4-A314-DC6C55BC2E2C}"/>
                </a:ext>
              </a:extLst>
            </p:cNvPr>
            <p:cNvSpPr/>
            <p:nvPr/>
          </p:nvSpPr>
          <p:spPr>
            <a:xfrm>
              <a:off x="2261704" y="38954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34" name="Rectangle 33">
              <a:extLst>
                <a:ext uri="{FF2B5EF4-FFF2-40B4-BE49-F238E27FC236}">
                  <a16:creationId xmlns:a16="http://schemas.microsoft.com/office/drawing/2014/main" id="{610323EE-7F94-F5C0-4953-A3BA242771EB}"/>
                </a:ext>
              </a:extLst>
            </p:cNvPr>
            <p:cNvSpPr/>
            <p:nvPr/>
          </p:nvSpPr>
          <p:spPr>
            <a:xfrm>
              <a:off x="1969604" y="3917626"/>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35" name="Rectangle 34">
              <a:extLst>
                <a:ext uri="{FF2B5EF4-FFF2-40B4-BE49-F238E27FC236}">
                  <a16:creationId xmlns:a16="http://schemas.microsoft.com/office/drawing/2014/main" id="{49949231-44B3-69D2-ADEC-F87251627D49}"/>
                </a:ext>
              </a:extLst>
            </p:cNvPr>
            <p:cNvSpPr/>
            <p:nvPr/>
          </p:nvSpPr>
          <p:spPr>
            <a:xfrm>
              <a:off x="1858479" y="402240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36" name="Rectangle 35">
              <a:extLst>
                <a:ext uri="{FF2B5EF4-FFF2-40B4-BE49-F238E27FC236}">
                  <a16:creationId xmlns:a16="http://schemas.microsoft.com/office/drawing/2014/main" id="{B1AA43BA-0999-FFC8-D8D0-DB5E96869AC7}"/>
                </a:ext>
              </a:extLst>
            </p:cNvPr>
            <p:cNvSpPr/>
            <p:nvPr/>
          </p:nvSpPr>
          <p:spPr>
            <a:xfrm>
              <a:off x="1753704" y="41430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37" name="Rectangle 36">
              <a:extLst>
                <a:ext uri="{FF2B5EF4-FFF2-40B4-BE49-F238E27FC236}">
                  <a16:creationId xmlns:a16="http://schemas.microsoft.com/office/drawing/2014/main" id="{02F30F4E-20E6-31AF-3DFD-DF6E2E1530DD}"/>
                </a:ext>
              </a:extLst>
            </p:cNvPr>
            <p:cNvSpPr/>
            <p:nvPr/>
          </p:nvSpPr>
          <p:spPr>
            <a:xfrm>
              <a:off x="1671154" y="3939851"/>
              <a:ext cx="64008" cy="64008"/>
            </a:xfrm>
            <a:prstGeom prst="rect">
              <a:avLst/>
            </a:prstGeom>
            <a:solidFill>
              <a:schemeClr val="bg1"/>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a:ln>
                  <a:noFill/>
                </a:ln>
                <a:solidFill>
                  <a:prstClr val="white"/>
                </a:solidFill>
                <a:effectLst/>
                <a:uLnTx/>
                <a:uFillTx/>
                <a:latin typeface="Arial"/>
                <a:ea typeface="+mn-ea"/>
                <a:cs typeface="+mn-cs"/>
                <a:sym typeface="Arial"/>
              </a:endParaRPr>
            </a:p>
          </p:txBody>
        </p:sp>
      </p:grpSp>
      <p:cxnSp>
        <p:nvCxnSpPr>
          <p:cNvPr id="39" name="Straight Connector 38">
            <a:extLst>
              <a:ext uri="{FF2B5EF4-FFF2-40B4-BE49-F238E27FC236}">
                <a16:creationId xmlns:a16="http://schemas.microsoft.com/office/drawing/2014/main" id="{A058EA9B-94CE-A073-9B9E-2FD703161886}"/>
              </a:ext>
            </a:extLst>
          </p:cNvPr>
          <p:cNvCxnSpPr>
            <a:stCxn id="22" idx="1"/>
          </p:cNvCxnSpPr>
          <p:nvPr/>
        </p:nvCxnSpPr>
        <p:spPr>
          <a:xfrm flipH="1">
            <a:off x="722955" y="1203931"/>
            <a:ext cx="3064669" cy="928733"/>
          </a:xfrm>
          <a:prstGeom prst="line">
            <a:avLst/>
          </a:prstGeom>
          <a:ln w="12700">
            <a:solidFill>
              <a:schemeClr val="tx2">
                <a:lumMod val="1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2F64C87-D90A-02F0-B96E-A22C30DB2F75}"/>
              </a:ext>
            </a:extLst>
          </p:cNvPr>
          <p:cNvCxnSpPr>
            <a:cxnSpLocks/>
            <a:stCxn id="22" idx="3"/>
          </p:cNvCxnSpPr>
          <p:nvPr/>
        </p:nvCxnSpPr>
        <p:spPr>
          <a:xfrm>
            <a:off x="5159223" y="1203932"/>
            <a:ext cx="2898927" cy="924525"/>
          </a:xfrm>
          <a:prstGeom prst="line">
            <a:avLst/>
          </a:prstGeom>
          <a:ln w="12700">
            <a:solidFill>
              <a:schemeClr val="tx2">
                <a:lumMod val="1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6964074"/>
      </p:ext>
    </p:extLst>
  </p:cSld>
  <p:clrMapOvr>
    <a:masterClrMapping/>
  </p:clrMapOvr>
</p:sld>
</file>

<file path=ppt/theme/theme1.xml><?xml version="1.0" encoding="utf-8"?>
<a:theme xmlns:a="http://schemas.openxmlformats.org/drawingml/2006/main" name="Jessica template">
  <a:themeElements>
    <a:clrScheme name="Custom 1">
      <a:dk1>
        <a:sysClr val="windowText" lastClr="000000"/>
      </a:dk1>
      <a:lt1>
        <a:sysClr val="window" lastClr="FFFFFF"/>
      </a:lt1>
      <a:dk2>
        <a:srgbClr val="335B74"/>
      </a:dk2>
      <a:lt2>
        <a:srgbClr val="DFE3E5"/>
      </a:lt2>
      <a:accent1>
        <a:srgbClr val="00B0F0"/>
      </a:accent1>
      <a:accent2>
        <a:srgbClr val="0070C0"/>
      </a:accent2>
      <a:accent3>
        <a:srgbClr val="0070C0"/>
      </a:accent3>
      <a:accent4>
        <a:srgbClr val="FFC000"/>
      </a:accent4>
      <a:accent5>
        <a:srgbClr val="92D050"/>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EEF93BE05771747BB09798B2A91588B" ma:contentTypeVersion="8" ma:contentTypeDescription="Create a new document." ma:contentTypeScope="" ma:versionID="4a0dfd8f1057f13977a8f92e7f4a6934">
  <xsd:schema xmlns:xsd="http://www.w3.org/2001/XMLSchema" xmlns:xs="http://www.w3.org/2001/XMLSchema" xmlns:p="http://schemas.microsoft.com/office/2006/metadata/properties" xmlns:ns2="4efa616b-325c-4f03-b17e-6e60f85095d0" targetNamespace="http://schemas.microsoft.com/office/2006/metadata/properties" ma:root="true" ma:fieldsID="04c2b0648e41497ed668f6249e9c6f3c" ns2:_="">
    <xsd:import namespace="4efa616b-325c-4f03-b17e-6e60f85095d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fa616b-325c-4f03-b17e-6e60f85095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AC4D723-8854-429A-A92D-8A4D5A7DFD8C}">
  <ds:schemaRefs>
    <ds:schemaRef ds:uri="4efa616b-325c-4f03-b17e-6e60f85095d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0782A69-D70E-4C08-8BF0-34CEBFE953E4}">
  <ds:schemaRefs>
    <ds:schemaRef ds:uri="4efa616b-325c-4f03-b17e-6e60f85095d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FEEB162B-FFEA-424D-A6FE-968A5600675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1055</Words>
  <Application>Microsoft Office PowerPoint</Application>
  <PresentationFormat>On-screen Show (16:9)</PresentationFormat>
  <Paragraphs>127</Paragraphs>
  <Slides>18</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Segoe UI</vt:lpstr>
      <vt:lpstr>Lucida Grande</vt:lpstr>
      <vt:lpstr>Wingdings</vt:lpstr>
      <vt:lpstr>Oswald</vt:lpstr>
      <vt:lpstr>Arial Black</vt:lpstr>
      <vt:lpstr>Aptos</vt:lpstr>
      <vt:lpstr>Roboto Slab</vt:lpstr>
      <vt:lpstr>News Cycle</vt:lpstr>
      <vt:lpstr>Roboto</vt:lpstr>
      <vt:lpstr>Arial</vt:lpstr>
      <vt:lpstr>Calibri</vt:lpstr>
      <vt:lpstr>Jessica template</vt:lpstr>
      <vt:lpstr>GOAL SETTING Meeting - 2025</vt:lpstr>
      <vt:lpstr>Objective of Goal Setting Meeting  </vt:lpstr>
      <vt:lpstr>Purpose of Goal Setting</vt:lpstr>
      <vt:lpstr>Divisional/Functional Strategic Priorities </vt:lpstr>
      <vt:lpstr>PowerPoint Presentation</vt:lpstr>
      <vt:lpstr>PowerPoint Presentation</vt:lpstr>
      <vt:lpstr>Time To Set Your Individual Goals Setting</vt:lpstr>
      <vt:lpstr>Peer Goal Sharing</vt:lpstr>
      <vt:lpstr>Peer Goal Sharing- </vt:lpstr>
      <vt:lpstr>Identify Success Measures for Your Goals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Management –  YEAR END EVALUATION</dc:title>
  <dc:creator>Khushnuma Dumasia</dc:creator>
  <cp:lastModifiedBy>Fatma Alsagaf</cp:lastModifiedBy>
  <cp:revision>1</cp:revision>
  <dcterms:modified xsi:type="dcterms:W3CDTF">2025-11-19T06:33:49Z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0x0101008EEF93BE05771747BB09798B2A91588B</vt:lpwstr>
  </property>
  <property fmtid="{D5CDD505-2E9C-101B-9397-08002B2CF9AE}" pid="3" name="MSIP_Label_a8b038a4-b690-439f-9fce-f9c106be0ae1_Method">
    <vt:lpwstr>Standard</vt:lpwstr>
  </property>
  <property fmtid="{D5CDD505-2E9C-101B-9397-08002B2CF9AE}" pid="4" name="MSIP_Label_a8b038a4-b690-439f-9fce-f9c106be0ae1_Name">
    <vt:lpwstr>Restricted - No Encryption</vt:lpwstr>
  </property>
  <property fmtid="{D5CDD505-2E9C-101B-9397-08002B2CF9AE}" pid="5" name="MSIP_Label_a8b038a4-b690-439f-9fce-f9c106be0ae1_Tag">
    <vt:lpwstr>10, 1, 2, 1</vt:lpwstr>
  </property>
  <property fmtid="{D5CDD505-2E9C-101B-9397-08002B2CF9AE}" pid="6" name="MSIP_Label_a8b038a4-b690-439f-9fce-f9c106be0ae1_ActionId">
    <vt:lpwstr>b3ffd24f-1042-49fb-9a2c-3abe7a60b5c5</vt:lpwstr>
  </property>
  <property fmtid="{D5CDD505-2E9C-101B-9397-08002B2CF9AE}" pid="7" name="MSIP_Label_a8b038a4-b690-439f-9fce-f9c106be0ae1_Enabled">
    <vt:lpwstr>true</vt:lpwstr>
  </property>
  <property fmtid="{D5CDD505-2E9C-101B-9397-08002B2CF9AE}" pid="8" name="MSIP_Label_a8b038a4-b690-439f-9fce-f9c106be0ae1_ContentBits">
    <vt:lpwstr>2</vt:lpwstr>
  </property>
  <property fmtid="{D5CDD505-2E9C-101B-9397-08002B2CF9AE}" pid="9" name="MSIP_Label_a8b038a4-b690-439f-9fce-f9c106be0ae1_SetDate">
    <vt:lpwstr>2025-11-19T06:33:10Z</vt:lpwstr>
  </property>
  <property fmtid="{D5CDD505-2E9C-101B-9397-08002B2CF9AE}" pid="10" name="MSIP_Label_a8b038a4-b690-439f-9fce-f9c106be0ae1_SiteId">
    <vt:lpwstr>79ddd250-40e1-4d41-ba0f-c9e9849725cb</vt:lpwstr>
  </property>
  <property fmtid="{D5CDD505-2E9C-101B-9397-08002B2CF9AE}" pid="11" name="ClassificationContentMarkingFooterLocations">
    <vt:lpwstr>Jessica template:3</vt:lpwstr>
  </property>
  <property fmtid="{D5CDD505-2E9C-101B-9397-08002B2CF9AE}" pid="12" name="ClassificationContentMarkingFooterText">
    <vt:lpwstr>Restricted : General Al-Futtaim Group</vt:lpwstr>
  </property>
</Properties>
</file>

<file path=docProps/thumbnail.jpeg>
</file>